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930" r:id="rId2"/>
    <p:sldId id="384" r:id="rId3"/>
    <p:sldId id="914" r:id="rId4"/>
    <p:sldId id="2147378038" r:id="rId5"/>
    <p:sldId id="2147378037" r:id="rId6"/>
    <p:sldId id="933" r:id="rId7"/>
    <p:sldId id="2147378040" r:id="rId8"/>
    <p:sldId id="2147378041" r:id="rId9"/>
    <p:sldId id="2147378043" r:id="rId10"/>
    <p:sldId id="2147378024" r:id="rId11"/>
    <p:sldId id="2147378025" r:id="rId12"/>
    <p:sldId id="2147378044" r:id="rId13"/>
    <p:sldId id="2147378045" r:id="rId14"/>
    <p:sldId id="2147378042" r:id="rId15"/>
    <p:sldId id="214737805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901" autoAdjust="0"/>
  </p:normalViewPr>
  <p:slideViewPr>
    <p:cSldViewPr snapToGrid="0">
      <p:cViewPr varScale="1">
        <p:scale>
          <a:sx n="24" d="100"/>
          <a:sy n="24" d="100"/>
        </p:scale>
        <p:origin x="139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C3057C-F351-45DA-BF55-9EE2E03304E7}"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3F297-21AF-44BC-B5A4-72B3D7BDCF7A}" type="slidenum">
              <a:rPr lang="en-US" smtClean="0"/>
              <a:t>‹#›</a:t>
            </a:fld>
            <a:endParaRPr lang="en-US"/>
          </a:p>
        </p:txBody>
      </p:sp>
    </p:spTree>
    <p:extLst>
      <p:ext uri="{BB962C8B-B14F-4D97-AF65-F5344CB8AC3E}">
        <p14:creationId xmlns:p14="http://schemas.microsoft.com/office/powerpoint/2010/main" val="123128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0BwQ5UZ_THLhSNGpxWjAzbjJjYUk/view?resourcekey=0-qc1ihNBAAq5BcF-0kDCTGQ"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presentation/d/1AZB7DR8EmqAeQfUj-Zz-zGa68j5OomAo06iwtmf-OV4/edit#slide=id.g590d2a8626_0_6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dium.com/engagement-at-laist/entry-points-on-ramps-and-waypoints-how-kpcc-laist-is-trying-to-help-angelenos-engage-with-their-8e1c95d2298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need to preach it to this group, as most of you are actively engaging with your audiences, but a reminder that audience engagement is crucial for every part and stage of media operations. </a:t>
            </a:r>
          </a:p>
        </p:txBody>
      </p:sp>
      <p:sp>
        <p:nvSpPr>
          <p:cNvPr id="4" name="Slide Number Placeholder 3"/>
          <p:cNvSpPr>
            <a:spLocks noGrp="1"/>
          </p:cNvSpPr>
          <p:nvPr>
            <p:ph type="sldNum" sz="quarter" idx="5"/>
          </p:nvPr>
        </p:nvSpPr>
        <p:spPr/>
        <p:txBody>
          <a:bodyPr/>
          <a:lstStyle/>
          <a:p>
            <a:fld id="{B795CBCD-E310-4AE6-92E6-781047399FEB}" type="slidenum">
              <a:rPr lang="en-US" smtClean="0"/>
              <a:t>2</a:t>
            </a:fld>
            <a:endParaRPr lang="en-US"/>
          </a:p>
        </p:txBody>
      </p:sp>
    </p:spTree>
    <p:extLst>
      <p:ext uri="{BB962C8B-B14F-4D97-AF65-F5344CB8AC3E}">
        <p14:creationId xmlns:p14="http://schemas.microsoft.com/office/powerpoint/2010/main" val="207394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Navigate: </a:t>
            </a:r>
            <a:r>
              <a:rPr lang="en-US" b="1" dirty="0" err="1"/>
              <a:t>Civio</a:t>
            </a:r>
            <a:r>
              <a:rPr lang="en-US" b="1" dirty="0"/>
              <a:t> (Madrid, 2018)</a:t>
            </a:r>
            <a:r>
              <a:rPr lang="en-US" dirty="0"/>
              <a:t>. </a:t>
            </a:r>
            <a:r>
              <a:rPr lang="en-GB" dirty="0"/>
              <a:t>The Spanish government was changing the way people applied for the energy subsidy for vulnerable people. The process was now online and 1.85 million people in Spain were at risk of losing their tariff if they didn’t reapply within one month. The team worried that elderly people would miss out because BOSCO, the software created by the Spanish Ministry for Green Energy Transition, was very complex. </a:t>
            </a:r>
            <a:r>
              <a:rPr lang="en-GB" dirty="0" err="1"/>
              <a:t>Civio</a:t>
            </a:r>
            <a:r>
              <a:rPr lang="en-GB" dirty="0"/>
              <a:t> tried to lobby the authorities to simplify the application process, but nothing was done. Decided to create a web application that allowed people to fill in some basic details and find out if they were eligible for the tariff. If they were, the app explained what they needed to do to apply for the subsidy - the application itself was processed by the energy company. Led to increased donations for </a:t>
            </a:r>
            <a:r>
              <a:rPr lang="en-GB" dirty="0" err="1"/>
              <a:t>Civio</a:t>
            </a:r>
            <a:r>
              <a:rPr lang="en-GB" dirty="0"/>
              <a:t>, increased engagement (from people who were being wrongly dismissed or needed support), and to an investigation and appeal into the government’s software, which </a:t>
            </a:r>
            <a:r>
              <a:rPr lang="en-GB" dirty="0" err="1"/>
              <a:t>Civio</a:t>
            </a:r>
            <a:r>
              <a:rPr lang="en-GB" dirty="0"/>
              <a:t> determined was turning down applications from consumers who were actually eligible to these subsidies.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B795CBCD-E310-4AE6-92E6-781047399FEB}" type="slidenum">
              <a:rPr lang="en-US" smtClean="0"/>
              <a:t>11</a:t>
            </a:fld>
            <a:endParaRPr lang="en-US"/>
          </a:p>
        </p:txBody>
      </p:sp>
    </p:spTree>
    <p:extLst>
      <p:ext uri="{BB962C8B-B14F-4D97-AF65-F5344CB8AC3E}">
        <p14:creationId xmlns:p14="http://schemas.microsoft.com/office/powerpoint/2010/main" val="2102033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05B8F-4EE3-7B40-E77F-304F0A2B7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2D730-54A6-F38D-B729-5D800364A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31187-9310-B8C5-95A5-AD5AA875F4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AB8888-2E9F-A814-34C1-0525BA449FD1}"/>
              </a:ext>
            </a:extLst>
          </p:cNvPr>
          <p:cNvSpPr>
            <a:spLocks noGrp="1"/>
          </p:cNvSpPr>
          <p:nvPr>
            <p:ph type="sldNum" sz="quarter" idx="5"/>
          </p:nvPr>
        </p:nvSpPr>
        <p:spPr/>
        <p:txBody>
          <a:bodyPr/>
          <a:lstStyle/>
          <a:p>
            <a:fld id="{B795CBCD-E310-4AE6-92E6-781047399FEB}" type="slidenum">
              <a:rPr lang="en-US" smtClean="0"/>
              <a:t>12</a:t>
            </a:fld>
            <a:endParaRPr lang="en-US"/>
          </a:p>
        </p:txBody>
      </p:sp>
    </p:spTree>
    <p:extLst>
      <p:ext uri="{BB962C8B-B14F-4D97-AF65-F5344CB8AC3E}">
        <p14:creationId xmlns:p14="http://schemas.microsoft.com/office/powerpoint/2010/main" val="162409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77908-722D-FCFE-B7C0-035EF73D8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D80DD-8B53-0440-775D-81D11AAE1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A19E7-E235-1B2A-0FF2-BC6A6668E1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845F1D-5444-5EC7-E689-3819107E8BDA}"/>
              </a:ext>
            </a:extLst>
          </p:cNvPr>
          <p:cNvSpPr>
            <a:spLocks noGrp="1"/>
          </p:cNvSpPr>
          <p:nvPr>
            <p:ph type="sldNum" sz="quarter" idx="5"/>
          </p:nvPr>
        </p:nvSpPr>
        <p:spPr/>
        <p:txBody>
          <a:bodyPr/>
          <a:lstStyle/>
          <a:p>
            <a:fld id="{B795CBCD-E310-4AE6-92E6-781047399FEB}" type="slidenum">
              <a:rPr lang="en-US" smtClean="0"/>
              <a:t>13</a:t>
            </a:fld>
            <a:endParaRPr lang="en-US"/>
          </a:p>
        </p:txBody>
      </p:sp>
    </p:spTree>
    <p:extLst>
      <p:ext uri="{BB962C8B-B14F-4D97-AF65-F5344CB8AC3E}">
        <p14:creationId xmlns:p14="http://schemas.microsoft.com/office/powerpoint/2010/main" val="134615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32C2A-D474-54D5-97EC-50AD8110E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3B7FB-100C-EAAD-7951-96C88A6D9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ACFB1-360B-AE1B-27CB-93BC80DE9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FD5073-C3D5-01B7-7313-39F65094FBA0}"/>
              </a:ext>
            </a:extLst>
          </p:cNvPr>
          <p:cNvSpPr>
            <a:spLocks noGrp="1"/>
          </p:cNvSpPr>
          <p:nvPr>
            <p:ph type="sldNum" sz="quarter" idx="5"/>
          </p:nvPr>
        </p:nvSpPr>
        <p:spPr/>
        <p:txBody>
          <a:bodyPr/>
          <a:lstStyle/>
          <a:p>
            <a:fld id="{B795CBCD-E310-4AE6-92E6-781047399FEB}" type="slidenum">
              <a:rPr lang="en-US" smtClean="0"/>
              <a:t>14</a:t>
            </a:fld>
            <a:endParaRPr lang="en-US"/>
          </a:p>
        </p:txBody>
      </p:sp>
    </p:spTree>
    <p:extLst>
      <p:ext uri="{BB962C8B-B14F-4D97-AF65-F5344CB8AC3E}">
        <p14:creationId xmlns:p14="http://schemas.microsoft.com/office/powerpoint/2010/main" val="47623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F297-21AF-44BC-B5A4-72B3D7BDCF7A}" type="slidenum">
              <a:rPr lang="en-US" smtClean="0"/>
              <a:t>15</a:t>
            </a:fld>
            <a:endParaRPr lang="en-US"/>
          </a:p>
        </p:txBody>
      </p:sp>
    </p:spTree>
    <p:extLst>
      <p:ext uri="{BB962C8B-B14F-4D97-AF65-F5344CB8AC3E}">
        <p14:creationId xmlns:p14="http://schemas.microsoft.com/office/powerpoint/2010/main" val="279211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proposition to restore value and trust beyond the content model – published in Aug 2025, but result of years of experience and ideation. Concepts, methodologies and case studies that help to navigate it. Available in English and Spanish. </a:t>
            </a:r>
          </a:p>
          <a:p>
            <a:r>
              <a:rPr lang="en-GB" sz="1200" b="0" i="0" kern="1200" dirty="0">
                <a:solidFill>
                  <a:schemeClr val="tx1"/>
                </a:solidFill>
                <a:effectLst/>
                <a:latin typeface="+mn-lt"/>
                <a:ea typeface="+mn-ea"/>
                <a:cs typeface="+mn-cs"/>
              </a:rPr>
              <a:t>Who is it for: Editors and media leaders; subscription, membership or public service. </a:t>
            </a:r>
          </a:p>
          <a:p>
            <a:r>
              <a:rPr lang="en-GB" sz="1200" b="0" i="0" kern="1200" dirty="0">
                <a:solidFill>
                  <a:schemeClr val="tx1"/>
                </a:solidFill>
                <a:effectLst/>
                <a:latin typeface="+mn-lt"/>
                <a:ea typeface="+mn-ea"/>
                <a:cs typeface="+mn-cs"/>
              </a:rPr>
              <a:t>Let’s have a closer look at what engagement means in change-centric approach. </a:t>
            </a:r>
            <a:endParaRPr lang="en-US" dirty="0"/>
          </a:p>
        </p:txBody>
      </p:sp>
      <p:sp>
        <p:nvSpPr>
          <p:cNvPr id="4" name="Slide Number Placeholder 3"/>
          <p:cNvSpPr>
            <a:spLocks noGrp="1"/>
          </p:cNvSpPr>
          <p:nvPr>
            <p:ph type="sldNum" sz="quarter" idx="5"/>
          </p:nvPr>
        </p:nvSpPr>
        <p:spPr/>
        <p:txBody>
          <a:bodyPr/>
          <a:lstStyle/>
          <a:p>
            <a:fld id="{B795CBCD-E310-4AE6-92E6-781047399FEB}" type="slidenum">
              <a:rPr lang="en-US" smtClean="0"/>
              <a:t>3</a:t>
            </a:fld>
            <a:endParaRPr lang="en-US"/>
          </a:p>
        </p:txBody>
      </p:sp>
    </p:spTree>
    <p:extLst>
      <p:ext uri="{BB962C8B-B14F-4D97-AF65-F5344CB8AC3E}">
        <p14:creationId xmlns:p14="http://schemas.microsoft.com/office/powerpoint/2010/main" val="189181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EB46D-96F8-2834-3B19-49D37CDDF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CA774-48B3-BABA-B29C-808802490C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F8C42-3E8E-C8CD-E8A4-39C2B4D82B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49240A-00AC-8585-28F0-79C2E214D8EA}"/>
              </a:ext>
            </a:extLst>
          </p:cNvPr>
          <p:cNvSpPr>
            <a:spLocks noGrp="1"/>
          </p:cNvSpPr>
          <p:nvPr>
            <p:ph type="sldNum" sz="quarter" idx="5"/>
          </p:nvPr>
        </p:nvSpPr>
        <p:spPr/>
        <p:txBody>
          <a:bodyPr/>
          <a:lstStyle/>
          <a:p>
            <a:fld id="{B795CBCD-E310-4AE6-92E6-781047399FEB}" type="slidenum">
              <a:rPr lang="en-US" smtClean="0"/>
              <a:t>4</a:t>
            </a:fld>
            <a:endParaRPr lang="en-US"/>
          </a:p>
        </p:txBody>
      </p:sp>
    </p:spTree>
    <p:extLst>
      <p:ext uri="{BB962C8B-B14F-4D97-AF65-F5344CB8AC3E}">
        <p14:creationId xmlns:p14="http://schemas.microsoft.com/office/powerpoint/2010/main" val="34657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570EE-B0CC-50F7-2E6D-4A21B1FA6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DA2D33-D967-C706-4180-D5957C880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737DD-6C69-0481-D703-A43E8F4307FC}"/>
              </a:ext>
            </a:extLst>
          </p:cNvPr>
          <p:cNvSpPr>
            <a:spLocks noGrp="1"/>
          </p:cNvSpPr>
          <p:nvPr>
            <p:ph type="body" idx="1"/>
          </p:nvPr>
        </p:nvSpPr>
        <p:spPr/>
        <p:txBody>
          <a:bodyPr/>
          <a:lstStyle/>
          <a:p>
            <a:r>
              <a:rPr lang="en-GB" sz="1200" dirty="0">
                <a:solidFill>
                  <a:schemeClr val="dk1"/>
                </a:solidFill>
              </a:rPr>
              <a:t>This is a visual way to think of these levels of engagement, and essentially the different depths. This is an iceberg model from </a:t>
            </a:r>
            <a:r>
              <a:rPr lang="en-GB" sz="1200" b="1" u="sng" dirty="0">
                <a:solidFill>
                  <a:schemeClr val="dk1"/>
                </a:solidFill>
                <a:hlinkClick r:id="rId3">
                  <a:extLst>
                    <a:ext uri="{A12FA001-AC4F-418D-AE19-62706E023703}">
                      <ahyp:hlinkClr xmlns:ahyp="http://schemas.microsoft.com/office/drawing/2018/hyperlinkcolor" val="tx"/>
                    </a:ext>
                  </a:extLst>
                </a:hlinkClick>
              </a:rPr>
              <a:t>Journalism that Matters</a:t>
            </a:r>
            <a:r>
              <a:rPr lang="en-GB" sz="1200" dirty="0">
                <a:solidFill>
                  <a:schemeClr val="dk1"/>
                </a:solidFill>
              </a:rPr>
              <a:t>, a nonprofit dedicated to fostering inclusive civic communications so that people, communities and democracy thrive.</a:t>
            </a:r>
          </a:p>
          <a:p>
            <a:r>
              <a:rPr lang="en-GB" sz="1200" dirty="0">
                <a:solidFill>
                  <a:schemeClr val="dk1"/>
                </a:solidFill>
              </a:rPr>
              <a:t>The tip or the surface-level part of the iceberg is closer to audience engagement elements, while community engagement goes deeper and is characterised through approaches such as two-way conversations, reporting driven by communities, participatory events and beyond. It’s not an exhaustive list of options and there are others in between, but each level represents a different kind of depth of engagement we can have with people, from inviting their story ideas, to co-reporting, to involving community members in all our activities - “nothing about the community without the community”. </a:t>
            </a:r>
          </a:p>
          <a:p>
            <a:r>
              <a:rPr lang="en-GB" sz="1200" dirty="0">
                <a:solidFill>
                  <a:schemeClr val="dk1"/>
                </a:solidFill>
              </a:rPr>
              <a:t>This model serves as an orientation tool. There are no “better” or “worse” levels – they service different purposes but understanding them helps to make any engagement meaningful. A media outlet doesn’t need to go all the way from the tip to the bottom of the iceberg or practice all types of engagement. </a:t>
            </a:r>
            <a:endParaRPr lang="en-US" dirty="0"/>
          </a:p>
        </p:txBody>
      </p:sp>
      <p:sp>
        <p:nvSpPr>
          <p:cNvPr id="4" name="Slide Number Placeholder 3">
            <a:extLst>
              <a:ext uri="{FF2B5EF4-FFF2-40B4-BE49-F238E27FC236}">
                <a16:creationId xmlns:a16="http://schemas.microsoft.com/office/drawing/2014/main" id="{2C4C91CE-FB19-E5F2-F5B6-7A5E6B3F397A}"/>
              </a:ext>
            </a:extLst>
          </p:cNvPr>
          <p:cNvSpPr>
            <a:spLocks noGrp="1"/>
          </p:cNvSpPr>
          <p:nvPr>
            <p:ph type="sldNum" sz="quarter" idx="5"/>
          </p:nvPr>
        </p:nvSpPr>
        <p:spPr/>
        <p:txBody>
          <a:bodyPr/>
          <a:lstStyle/>
          <a:p>
            <a:fld id="{B795CBCD-E310-4AE6-92E6-781047399FEB}" type="slidenum">
              <a:rPr lang="en-US" smtClean="0"/>
              <a:t>5</a:t>
            </a:fld>
            <a:endParaRPr lang="en-US"/>
          </a:p>
        </p:txBody>
      </p:sp>
    </p:spTree>
    <p:extLst>
      <p:ext uri="{BB962C8B-B14F-4D97-AF65-F5344CB8AC3E}">
        <p14:creationId xmlns:p14="http://schemas.microsoft.com/office/powerpoint/2010/main" val="384187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This is a framework developed by </a:t>
            </a:r>
            <a:r>
              <a:rPr lang="en-GB" b="1" dirty="0"/>
              <a:t>Darryl Holliday</a:t>
            </a:r>
            <a:r>
              <a:rPr lang="en-GB" dirty="0"/>
              <a:t>, </a:t>
            </a:r>
            <a:r>
              <a:rPr lang="en-GB" b="1" dirty="0"/>
              <a:t>co-founder of City Bureau in Chicago</a:t>
            </a:r>
            <a:r>
              <a:rPr lang="en-GB" dirty="0"/>
              <a:t>, in 2019. Source: Darryl’s presentation at the </a:t>
            </a:r>
            <a:r>
              <a:rPr lang="en-GB" u="sng" dirty="0">
                <a:solidFill>
                  <a:schemeClr val="hlink"/>
                </a:solidFill>
                <a:hlinkClick r:id="rId3"/>
              </a:rPr>
              <a:t>Collaborative Journalism Summit.</a:t>
            </a:r>
            <a:endParaRPr lang="en-GB" dirty="0"/>
          </a:p>
          <a:p>
            <a:pPr marL="0" lvl="0" indent="0" algn="l" rtl="0">
              <a:spcBef>
                <a:spcPts val="0"/>
              </a:spcBef>
              <a:spcAft>
                <a:spcPts val="0"/>
              </a:spcAft>
              <a:buNone/>
            </a:pPr>
            <a:r>
              <a:rPr lang="en-GB" dirty="0"/>
              <a:t>In it, he outlines what I think is a very useful distinction between informing, engaging and equipping people: *** read out definitions and examples***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To inform is to…connect people’s interests to issues and analysis, and vice versa (so it’s YOUR reporting leading to a pothole being fixed; readers donating to a local charity; an audit of local government finances; the mayor to be fired for corruption); </a:t>
            </a:r>
            <a:r>
              <a:rPr lang="en-GB" b="1" dirty="0"/>
              <a:t>Radio FM99 example!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To engage is to…build long-term relationships with people (can lead to reader-driven questions; attendance at your newsroom events; crowdsourced editorial content; new relationships between citizens and newsrooms);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To equip is to…provide access and opportunities for public participation and production, also known as ‘democratising’ journalism skills and processes (so it’s the COMMUNITY who are empowered to cause a </a:t>
            </a:r>
            <a:r>
              <a:rPr lang="en-GB" dirty="0" err="1"/>
              <a:t>pithole</a:t>
            </a:r>
            <a:r>
              <a:rPr lang="en-GB" dirty="0"/>
              <a:t> to be fixed; a financial audit of local government to take place, the mayor to be fired for corruption, etc.). </a:t>
            </a:r>
            <a:r>
              <a:rPr lang="en-GB" b="1" dirty="0"/>
              <a:t>Example, City Bureau’s Documenters. </a:t>
            </a:r>
            <a:r>
              <a:rPr lang="en-GB" dirty="0">
                <a:latin typeface="Montserrat"/>
                <a:ea typeface="Montserrat"/>
                <a:cs typeface="Montserrat"/>
                <a:sym typeface="Montserrat"/>
              </a:rPr>
              <a:t>Training and paying local citizens to attend and cover public meetings, and publishing the results in a free, daily digest. </a:t>
            </a:r>
            <a:r>
              <a:rPr lang="en-GB" i="1" dirty="0">
                <a:latin typeface="Montserrat"/>
                <a:ea typeface="Montserrat"/>
                <a:cs typeface="Montserrat"/>
                <a:sym typeface="Montserrat"/>
              </a:rPr>
              <a:t>“Together we’re creating a new public record to shine a light on decisions being made in our city.”</a:t>
            </a:r>
            <a:endParaRPr lang="en-GB" b="1" dirty="0"/>
          </a:p>
          <a:p>
            <a:endParaRPr lang="en-US" dirty="0"/>
          </a:p>
        </p:txBody>
      </p:sp>
      <p:sp>
        <p:nvSpPr>
          <p:cNvPr id="4" name="Slide Number Placeholder 3"/>
          <p:cNvSpPr>
            <a:spLocks noGrp="1"/>
          </p:cNvSpPr>
          <p:nvPr>
            <p:ph type="sldNum" sz="quarter" idx="5"/>
          </p:nvPr>
        </p:nvSpPr>
        <p:spPr/>
        <p:txBody>
          <a:bodyPr/>
          <a:lstStyle/>
          <a:p>
            <a:fld id="{B795CBCD-E310-4AE6-92E6-781047399FEB}" type="slidenum">
              <a:rPr lang="en-US" smtClean="0"/>
              <a:t>6</a:t>
            </a:fld>
            <a:endParaRPr lang="en-US"/>
          </a:p>
        </p:txBody>
      </p:sp>
    </p:spTree>
    <p:extLst>
      <p:ext uri="{BB962C8B-B14F-4D97-AF65-F5344CB8AC3E}">
        <p14:creationId xmlns:p14="http://schemas.microsoft.com/office/powerpoint/2010/main" val="49669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A3B30-A5DE-0BFA-B4E3-14B988E4C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E6D51-40E3-4B27-46ED-DB353E42B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DC9F4-59FB-C264-AACA-65CF9697308D}"/>
              </a:ext>
            </a:extLst>
          </p:cNvPr>
          <p:cNvSpPr>
            <a:spLocks noGrp="1"/>
          </p:cNvSpPr>
          <p:nvPr>
            <p:ph type="body" idx="1"/>
          </p:nvPr>
        </p:nvSpPr>
        <p:spPr/>
        <p:txBody>
          <a:bodyPr/>
          <a:lstStyle/>
          <a:p>
            <a:r>
              <a:rPr lang="en-US" dirty="0"/>
              <a:t>A practical guide for developing a coherent audience engagement strategy for your media. Hyperlink to each of the elements.  </a:t>
            </a:r>
          </a:p>
        </p:txBody>
      </p:sp>
      <p:sp>
        <p:nvSpPr>
          <p:cNvPr id="4" name="Slide Number Placeholder 3">
            <a:extLst>
              <a:ext uri="{FF2B5EF4-FFF2-40B4-BE49-F238E27FC236}">
                <a16:creationId xmlns:a16="http://schemas.microsoft.com/office/drawing/2014/main" id="{F49BD159-5CB0-A322-8655-E578A47BA31F}"/>
              </a:ext>
            </a:extLst>
          </p:cNvPr>
          <p:cNvSpPr>
            <a:spLocks noGrp="1"/>
          </p:cNvSpPr>
          <p:nvPr>
            <p:ph type="sldNum" sz="quarter" idx="5"/>
          </p:nvPr>
        </p:nvSpPr>
        <p:spPr/>
        <p:txBody>
          <a:bodyPr/>
          <a:lstStyle/>
          <a:p>
            <a:fld id="{B795CBCD-E310-4AE6-92E6-781047399FEB}" type="slidenum">
              <a:rPr lang="en-US" smtClean="0"/>
              <a:t>7</a:t>
            </a:fld>
            <a:endParaRPr lang="en-US"/>
          </a:p>
        </p:txBody>
      </p:sp>
    </p:spTree>
    <p:extLst>
      <p:ext uri="{BB962C8B-B14F-4D97-AF65-F5344CB8AC3E}">
        <p14:creationId xmlns:p14="http://schemas.microsoft.com/office/powerpoint/2010/main" val="376266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4D1AD-259F-64B7-1E61-7E41C4816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98974-2C41-6B88-CABF-E6D6C208D2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9977A-9ECC-72C2-B043-EFFB5ABBCA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DFDD1D-67D2-9174-6B55-C32806C90048}"/>
              </a:ext>
            </a:extLst>
          </p:cNvPr>
          <p:cNvSpPr>
            <a:spLocks noGrp="1"/>
          </p:cNvSpPr>
          <p:nvPr>
            <p:ph type="sldNum" sz="quarter" idx="5"/>
          </p:nvPr>
        </p:nvSpPr>
        <p:spPr/>
        <p:txBody>
          <a:bodyPr/>
          <a:lstStyle/>
          <a:p>
            <a:fld id="{B795CBCD-E310-4AE6-92E6-781047399FEB}" type="slidenum">
              <a:rPr lang="en-US" smtClean="0"/>
              <a:t>8</a:t>
            </a:fld>
            <a:endParaRPr lang="en-US"/>
          </a:p>
        </p:txBody>
      </p:sp>
    </p:spTree>
    <p:extLst>
      <p:ext uri="{BB962C8B-B14F-4D97-AF65-F5344CB8AC3E}">
        <p14:creationId xmlns:p14="http://schemas.microsoft.com/office/powerpoint/2010/main" val="332647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58206-D2B8-B0D5-47E4-D08C2C656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7C4DA8-236B-24AD-CE49-8274A42FC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436C1-F0F6-EC66-C9E5-5A34E112CE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Vertical news video content drives views but offers limited long-term value for building a sustainable media brand.</a:t>
            </a:r>
          </a:p>
          <a:p>
            <a:endParaRPr lang="en-US" dirty="0"/>
          </a:p>
        </p:txBody>
      </p:sp>
      <p:sp>
        <p:nvSpPr>
          <p:cNvPr id="4" name="Slide Number Placeholder 3">
            <a:extLst>
              <a:ext uri="{FF2B5EF4-FFF2-40B4-BE49-F238E27FC236}">
                <a16:creationId xmlns:a16="http://schemas.microsoft.com/office/drawing/2014/main" id="{56002A08-BDCF-20C9-F621-F2218850E4F3}"/>
              </a:ext>
            </a:extLst>
          </p:cNvPr>
          <p:cNvSpPr>
            <a:spLocks noGrp="1"/>
          </p:cNvSpPr>
          <p:nvPr>
            <p:ph type="sldNum" sz="quarter" idx="5"/>
          </p:nvPr>
        </p:nvSpPr>
        <p:spPr/>
        <p:txBody>
          <a:bodyPr/>
          <a:lstStyle/>
          <a:p>
            <a:fld id="{B795CBCD-E310-4AE6-92E6-781047399FEB}" type="slidenum">
              <a:rPr lang="en-US" smtClean="0"/>
              <a:t>9</a:t>
            </a:fld>
            <a:endParaRPr lang="en-US"/>
          </a:p>
        </p:txBody>
      </p:sp>
    </p:spTree>
    <p:extLst>
      <p:ext uri="{BB962C8B-B14F-4D97-AF65-F5344CB8AC3E}">
        <p14:creationId xmlns:p14="http://schemas.microsoft.com/office/powerpoint/2010/main" val="288425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What people may be driven by when they land on a story we’ve written, or come to a community event we’re hosting.</a:t>
            </a:r>
          </a:p>
          <a:p>
            <a:pPr marL="0" lvl="0" indent="0" algn="l" rtl="0">
              <a:spcBef>
                <a:spcPts val="0"/>
              </a:spcBef>
              <a:spcAft>
                <a:spcPts val="0"/>
              </a:spcAft>
              <a:buNone/>
            </a:pPr>
            <a:r>
              <a:rPr lang="en-GB" dirty="0"/>
              <a:t>From an audience </a:t>
            </a:r>
            <a:r>
              <a:rPr lang="en-GB" b="1" dirty="0"/>
              <a:t>research piece done by Southern California Public Radio</a:t>
            </a:r>
            <a:r>
              <a:rPr lang="en-GB" dirty="0"/>
              <a:t>, a local radio station in Los Angeles (</a:t>
            </a:r>
            <a:r>
              <a:rPr lang="en-GB" u="sng" dirty="0">
                <a:solidFill>
                  <a:schemeClr val="hlink"/>
                </a:solidFill>
                <a:hlinkClick r:id="rId3"/>
              </a:rPr>
              <a:t>Source: SCPR, Medium</a:t>
            </a:r>
            <a:r>
              <a:rPr lang="en-GB" dirty="0"/>
              <a:t>). After interviewing listeners, they identified what they call ‘modes’ in which people in the community are at any given time, which influence what they need from the radio station’s content. Bear in mind these may not be entirely applicable to your newsroom and your community, but these </a:t>
            </a:r>
            <a:r>
              <a:rPr lang="en-GB" u="sng" dirty="0"/>
              <a:t>broad categories </a:t>
            </a:r>
            <a:r>
              <a:rPr lang="en-GB" dirty="0"/>
              <a:t>can help you think of the ‘modes’ that people may be in when they interact with you, and thereby what benefit they can derive from that interaction. </a:t>
            </a:r>
          </a:p>
          <a:p>
            <a:pPr marL="0" lvl="0" indent="0" algn="l" rtl="0">
              <a:spcBef>
                <a:spcPts val="0"/>
              </a:spcBef>
              <a:spcAft>
                <a:spcPts val="0"/>
              </a:spcAft>
              <a:buNone/>
            </a:pPr>
            <a:endParaRPr lang="en-GB" dirty="0"/>
          </a:p>
          <a:p>
            <a:endParaRPr lang="en-US" dirty="0"/>
          </a:p>
        </p:txBody>
      </p:sp>
      <p:sp>
        <p:nvSpPr>
          <p:cNvPr id="4" name="Slide Number Placeholder 3"/>
          <p:cNvSpPr>
            <a:spLocks noGrp="1"/>
          </p:cNvSpPr>
          <p:nvPr>
            <p:ph type="sldNum" sz="quarter" idx="5"/>
          </p:nvPr>
        </p:nvSpPr>
        <p:spPr/>
        <p:txBody>
          <a:bodyPr/>
          <a:lstStyle/>
          <a:p>
            <a:fld id="{B795CBCD-E310-4AE6-92E6-781047399FEB}" type="slidenum">
              <a:rPr lang="en-US" smtClean="0"/>
              <a:t>10</a:t>
            </a:fld>
            <a:endParaRPr lang="en-US"/>
          </a:p>
        </p:txBody>
      </p:sp>
    </p:spTree>
    <p:extLst>
      <p:ext uri="{BB962C8B-B14F-4D97-AF65-F5344CB8AC3E}">
        <p14:creationId xmlns:p14="http://schemas.microsoft.com/office/powerpoint/2010/main" val="16345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7D653-7E42-03B7-0134-73A84D48E9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D0C9C2-766F-08E5-62A8-5C8F49851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B7EEE7-4D8C-97A5-AACD-9ABF6024B268}"/>
              </a:ext>
            </a:extLst>
          </p:cNvPr>
          <p:cNvSpPr>
            <a:spLocks noGrp="1"/>
          </p:cNvSpPr>
          <p:nvPr>
            <p:ph type="dt" sz="half" idx="10"/>
          </p:nvPr>
        </p:nvSpPr>
        <p:spPr/>
        <p:txBody>
          <a:bodyPr/>
          <a:lstStyle/>
          <a:p>
            <a:fld id="{55A1749A-49C0-46B8-92A2-55856D2E06F4}" type="datetimeFigureOut">
              <a:rPr lang="en-US" smtClean="0"/>
              <a:t>10/7/2025</a:t>
            </a:fld>
            <a:endParaRPr lang="en-US"/>
          </a:p>
        </p:txBody>
      </p:sp>
      <p:sp>
        <p:nvSpPr>
          <p:cNvPr id="5" name="Footer Placeholder 4">
            <a:extLst>
              <a:ext uri="{FF2B5EF4-FFF2-40B4-BE49-F238E27FC236}">
                <a16:creationId xmlns:a16="http://schemas.microsoft.com/office/drawing/2014/main" id="{5607A55A-07B1-7718-D6E6-257446199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8C24F-0FB3-6226-8E71-5C02D335523A}"/>
              </a:ext>
            </a:extLst>
          </p:cNvPr>
          <p:cNvSpPr>
            <a:spLocks noGrp="1"/>
          </p:cNvSpPr>
          <p:nvPr>
            <p:ph type="sldNum" sz="quarter" idx="12"/>
          </p:nvPr>
        </p:nvSpPr>
        <p:spPr/>
        <p:txBody>
          <a:bodyPr/>
          <a:lstStyle/>
          <a:p>
            <a:fld id="{2E85121E-4023-4313-AEEA-0A66235B73F0}" type="slidenum">
              <a:rPr lang="en-US" smtClean="0"/>
              <a:t>‹#›</a:t>
            </a:fld>
            <a:endParaRPr lang="en-US"/>
          </a:p>
        </p:txBody>
      </p:sp>
    </p:spTree>
    <p:extLst>
      <p:ext uri="{BB962C8B-B14F-4D97-AF65-F5344CB8AC3E}">
        <p14:creationId xmlns:p14="http://schemas.microsoft.com/office/powerpoint/2010/main" val="187114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AAFF-EBD8-A999-B16C-D823D5EC76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15C572-B32D-0492-41F4-8AFB2E8848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FB80C-FC1D-45CE-E76E-9E85A4899270}"/>
              </a:ext>
            </a:extLst>
          </p:cNvPr>
          <p:cNvSpPr>
            <a:spLocks noGrp="1"/>
          </p:cNvSpPr>
          <p:nvPr>
            <p:ph type="dt" sz="half" idx="10"/>
          </p:nvPr>
        </p:nvSpPr>
        <p:spPr/>
        <p:txBody>
          <a:bodyPr/>
          <a:lstStyle/>
          <a:p>
            <a:fld id="{55A1749A-49C0-46B8-92A2-55856D2E06F4}" type="datetimeFigureOut">
              <a:rPr lang="en-US" smtClean="0"/>
              <a:t>10/7/2025</a:t>
            </a:fld>
            <a:endParaRPr lang="en-US"/>
          </a:p>
        </p:txBody>
      </p:sp>
      <p:sp>
        <p:nvSpPr>
          <p:cNvPr id="5" name="Footer Placeholder 4">
            <a:extLst>
              <a:ext uri="{FF2B5EF4-FFF2-40B4-BE49-F238E27FC236}">
                <a16:creationId xmlns:a16="http://schemas.microsoft.com/office/drawing/2014/main" id="{325C1E4B-F3FD-94EF-B43A-50CAEA495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CAF1A-3810-E7FD-0E39-591B8F08859D}"/>
              </a:ext>
            </a:extLst>
          </p:cNvPr>
          <p:cNvSpPr>
            <a:spLocks noGrp="1"/>
          </p:cNvSpPr>
          <p:nvPr>
            <p:ph type="sldNum" sz="quarter" idx="12"/>
          </p:nvPr>
        </p:nvSpPr>
        <p:spPr/>
        <p:txBody>
          <a:bodyPr/>
          <a:lstStyle/>
          <a:p>
            <a:fld id="{2E85121E-4023-4313-AEEA-0A66235B73F0}" type="slidenum">
              <a:rPr lang="en-US" smtClean="0"/>
              <a:t>‹#›</a:t>
            </a:fld>
            <a:endParaRPr lang="en-US"/>
          </a:p>
        </p:txBody>
      </p:sp>
    </p:spTree>
    <p:extLst>
      <p:ext uri="{BB962C8B-B14F-4D97-AF65-F5344CB8AC3E}">
        <p14:creationId xmlns:p14="http://schemas.microsoft.com/office/powerpoint/2010/main" val="153705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929E6-C8B0-2EE0-FAF3-0529FB88F8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2F2230-9116-F22D-2068-74F6737AF0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D074F-AC06-0D02-63A6-204B5DE4946C}"/>
              </a:ext>
            </a:extLst>
          </p:cNvPr>
          <p:cNvSpPr>
            <a:spLocks noGrp="1"/>
          </p:cNvSpPr>
          <p:nvPr>
            <p:ph type="dt" sz="half" idx="10"/>
          </p:nvPr>
        </p:nvSpPr>
        <p:spPr/>
        <p:txBody>
          <a:bodyPr/>
          <a:lstStyle/>
          <a:p>
            <a:fld id="{55A1749A-49C0-46B8-92A2-55856D2E06F4}" type="datetimeFigureOut">
              <a:rPr lang="en-US" smtClean="0"/>
              <a:t>10/7/2025</a:t>
            </a:fld>
            <a:endParaRPr lang="en-US"/>
          </a:p>
        </p:txBody>
      </p:sp>
      <p:sp>
        <p:nvSpPr>
          <p:cNvPr id="5" name="Footer Placeholder 4">
            <a:extLst>
              <a:ext uri="{FF2B5EF4-FFF2-40B4-BE49-F238E27FC236}">
                <a16:creationId xmlns:a16="http://schemas.microsoft.com/office/drawing/2014/main" id="{1C915C60-B70C-DA21-BCA4-47DFD4FDA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58DB1-FF5A-7AAB-49EA-1A722281EAC8}"/>
              </a:ext>
            </a:extLst>
          </p:cNvPr>
          <p:cNvSpPr>
            <a:spLocks noGrp="1"/>
          </p:cNvSpPr>
          <p:nvPr>
            <p:ph type="sldNum" sz="quarter" idx="12"/>
          </p:nvPr>
        </p:nvSpPr>
        <p:spPr/>
        <p:txBody>
          <a:bodyPr/>
          <a:lstStyle/>
          <a:p>
            <a:fld id="{2E85121E-4023-4313-AEEA-0A66235B73F0}" type="slidenum">
              <a:rPr lang="en-US" smtClean="0"/>
              <a:t>‹#›</a:t>
            </a:fld>
            <a:endParaRPr lang="en-US"/>
          </a:p>
        </p:txBody>
      </p:sp>
    </p:spTree>
    <p:extLst>
      <p:ext uri="{BB962C8B-B14F-4D97-AF65-F5344CB8AC3E}">
        <p14:creationId xmlns:p14="http://schemas.microsoft.com/office/powerpoint/2010/main" val="328082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8A7A-2AA5-4DF4-D7D9-E52C6B73C7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736DA1-14BC-25D5-60F1-7C60931D1B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9AA4B-87C0-E5D9-DAF0-718D6BC81688}"/>
              </a:ext>
            </a:extLst>
          </p:cNvPr>
          <p:cNvSpPr>
            <a:spLocks noGrp="1"/>
          </p:cNvSpPr>
          <p:nvPr>
            <p:ph type="dt" sz="half" idx="10"/>
          </p:nvPr>
        </p:nvSpPr>
        <p:spPr/>
        <p:txBody>
          <a:bodyPr/>
          <a:lstStyle/>
          <a:p>
            <a:fld id="{55A1749A-49C0-46B8-92A2-55856D2E06F4}" type="datetimeFigureOut">
              <a:rPr lang="en-US" smtClean="0"/>
              <a:t>10/7/2025</a:t>
            </a:fld>
            <a:endParaRPr lang="en-US"/>
          </a:p>
        </p:txBody>
      </p:sp>
      <p:sp>
        <p:nvSpPr>
          <p:cNvPr id="5" name="Footer Placeholder 4">
            <a:extLst>
              <a:ext uri="{FF2B5EF4-FFF2-40B4-BE49-F238E27FC236}">
                <a16:creationId xmlns:a16="http://schemas.microsoft.com/office/drawing/2014/main" id="{B2278CB4-171E-827C-F23D-E44DC52D2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7E5B9-DAD1-3BE8-DE8B-01A57C350533}"/>
              </a:ext>
            </a:extLst>
          </p:cNvPr>
          <p:cNvSpPr>
            <a:spLocks noGrp="1"/>
          </p:cNvSpPr>
          <p:nvPr>
            <p:ph type="sldNum" sz="quarter" idx="12"/>
          </p:nvPr>
        </p:nvSpPr>
        <p:spPr/>
        <p:txBody>
          <a:bodyPr/>
          <a:lstStyle/>
          <a:p>
            <a:fld id="{2E85121E-4023-4313-AEEA-0A66235B73F0}" type="slidenum">
              <a:rPr lang="en-US" smtClean="0"/>
              <a:t>‹#›</a:t>
            </a:fld>
            <a:endParaRPr lang="en-US"/>
          </a:p>
        </p:txBody>
      </p:sp>
    </p:spTree>
    <p:extLst>
      <p:ext uri="{BB962C8B-B14F-4D97-AF65-F5344CB8AC3E}">
        <p14:creationId xmlns:p14="http://schemas.microsoft.com/office/powerpoint/2010/main" val="289811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F04D-CB8C-E66D-8B01-9BFFA64F2F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3264C5-2B2B-DF54-450A-66C1C8C70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C44217-D283-4EBF-5BF0-85C0E6E9C66D}"/>
              </a:ext>
            </a:extLst>
          </p:cNvPr>
          <p:cNvSpPr>
            <a:spLocks noGrp="1"/>
          </p:cNvSpPr>
          <p:nvPr>
            <p:ph type="dt" sz="half" idx="10"/>
          </p:nvPr>
        </p:nvSpPr>
        <p:spPr/>
        <p:txBody>
          <a:bodyPr/>
          <a:lstStyle/>
          <a:p>
            <a:fld id="{55A1749A-49C0-46B8-92A2-55856D2E06F4}" type="datetimeFigureOut">
              <a:rPr lang="en-US" smtClean="0"/>
              <a:t>10/7/2025</a:t>
            </a:fld>
            <a:endParaRPr lang="en-US"/>
          </a:p>
        </p:txBody>
      </p:sp>
      <p:sp>
        <p:nvSpPr>
          <p:cNvPr id="5" name="Footer Placeholder 4">
            <a:extLst>
              <a:ext uri="{FF2B5EF4-FFF2-40B4-BE49-F238E27FC236}">
                <a16:creationId xmlns:a16="http://schemas.microsoft.com/office/drawing/2014/main" id="{4C403AAE-7F2C-813E-416C-770A6DAF5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46641-B789-51B9-ABC1-6B96F119E526}"/>
              </a:ext>
            </a:extLst>
          </p:cNvPr>
          <p:cNvSpPr>
            <a:spLocks noGrp="1"/>
          </p:cNvSpPr>
          <p:nvPr>
            <p:ph type="sldNum" sz="quarter" idx="12"/>
          </p:nvPr>
        </p:nvSpPr>
        <p:spPr/>
        <p:txBody>
          <a:bodyPr/>
          <a:lstStyle/>
          <a:p>
            <a:fld id="{2E85121E-4023-4313-AEEA-0A66235B73F0}" type="slidenum">
              <a:rPr lang="en-US" smtClean="0"/>
              <a:t>‹#›</a:t>
            </a:fld>
            <a:endParaRPr lang="en-US"/>
          </a:p>
        </p:txBody>
      </p:sp>
    </p:spTree>
    <p:extLst>
      <p:ext uri="{BB962C8B-B14F-4D97-AF65-F5344CB8AC3E}">
        <p14:creationId xmlns:p14="http://schemas.microsoft.com/office/powerpoint/2010/main" val="351199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D4F5-06B3-0D39-DC46-02BD06BCE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2A310D-E25A-D333-06AF-970982AB57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057C26-C6BF-F936-6E08-C035D9C43D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533489-2523-416E-7F0C-D40D92CD670E}"/>
              </a:ext>
            </a:extLst>
          </p:cNvPr>
          <p:cNvSpPr>
            <a:spLocks noGrp="1"/>
          </p:cNvSpPr>
          <p:nvPr>
            <p:ph type="dt" sz="half" idx="10"/>
          </p:nvPr>
        </p:nvSpPr>
        <p:spPr/>
        <p:txBody>
          <a:bodyPr/>
          <a:lstStyle/>
          <a:p>
            <a:fld id="{55A1749A-49C0-46B8-92A2-55856D2E06F4}" type="datetimeFigureOut">
              <a:rPr lang="en-US" smtClean="0"/>
              <a:t>10/7/2025</a:t>
            </a:fld>
            <a:endParaRPr lang="en-US"/>
          </a:p>
        </p:txBody>
      </p:sp>
      <p:sp>
        <p:nvSpPr>
          <p:cNvPr id="6" name="Footer Placeholder 5">
            <a:extLst>
              <a:ext uri="{FF2B5EF4-FFF2-40B4-BE49-F238E27FC236}">
                <a16:creationId xmlns:a16="http://schemas.microsoft.com/office/drawing/2014/main" id="{F945C554-0E3A-57DA-E8A9-ECE9E12D6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C8F0F9-DB90-3A4F-D073-AC399C6926BE}"/>
              </a:ext>
            </a:extLst>
          </p:cNvPr>
          <p:cNvSpPr>
            <a:spLocks noGrp="1"/>
          </p:cNvSpPr>
          <p:nvPr>
            <p:ph type="sldNum" sz="quarter" idx="12"/>
          </p:nvPr>
        </p:nvSpPr>
        <p:spPr/>
        <p:txBody>
          <a:bodyPr/>
          <a:lstStyle/>
          <a:p>
            <a:fld id="{2E85121E-4023-4313-AEEA-0A66235B73F0}" type="slidenum">
              <a:rPr lang="en-US" smtClean="0"/>
              <a:t>‹#›</a:t>
            </a:fld>
            <a:endParaRPr lang="en-US"/>
          </a:p>
        </p:txBody>
      </p:sp>
    </p:spTree>
    <p:extLst>
      <p:ext uri="{BB962C8B-B14F-4D97-AF65-F5344CB8AC3E}">
        <p14:creationId xmlns:p14="http://schemas.microsoft.com/office/powerpoint/2010/main" val="360776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3293-8A9A-AD88-D836-4CE4B336F1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6A2E8A-1F33-CA6F-DB7E-58553AA771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859AA2-BB38-A5F9-FDA8-D10F45266F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3EA680-7BBF-7903-2592-85D48E1C4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085FF4-D905-8496-F68C-792F79378C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244BEA-628A-52D9-CE88-97B05EB11D9F}"/>
              </a:ext>
            </a:extLst>
          </p:cNvPr>
          <p:cNvSpPr>
            <a:spLocks noGrp="1"/>
          </p:cNvSpPr>
          <p:nvPr>
            <p:ph type="dt" sz="half" idx="10"/>
          </p:nvPr>
        </p:nvSpPr>
        <p:spPr/>
        <p:txBody>
          <a:bodyPr/>
          <a:lstStyle/>
          <a:p>
            <a:fld id="{55A1749A-49C0-46B8-92A2-55856D2E06F4}" type="datetimeFigureOut">
              <a:rPr lang="en-US" smtClean="0"/>
              <a:t>10/7/2025</a:t>
            </a:fld>
            <a:endParaRPr lang="en-US"/>
          </a:p>
        </p:txBody>
      </p:sp>
      <p:sp>
        <p:nvSpPr>
          <p:cNvPr id="8" name="Footer Placeholder 7">
            <a:extLst>
              <a:ext uri="{FF2B5EF4-FFF2-40B4-BE49-F238E27FC236}">
                <a16:creationId xmlns:a16="http://schemas.microsoft.com/office/drawing/2014/main" id="{D8838E89-19E3-4E30-0673-CF19F262E1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ED6691-A7F7-1261-6E15-BCDD0A8D92BB}"/>
              </a:ext>
            </a:extLst>
          </p:cNvPr>
          <p:cNvSpPr>
            <a:spLocks noGrp="1"/>
          </p:cNvSpPr>
          <p:nvPr>
            <p:ph type="sldNum" sz="quarter" idx="12"/>
          </p:nvPr>
        </p:nvSpPr>
        <p:spPr/>
        <p:txBody>
          <a:bodyPr/>
          <a:lstStyle/>
          <a:p>
            <a:fld id="{2E85121E-4023-4313-AEEA-0A66235B73F0}" type="slidenum">
              <a:rPr lang="en-US" smtClean="0"/>
              <a:t>‹#›</a:t>
            </a:fld>
            <a:endParaRPr lang="en-US"/>
          </a:p>
        </p:txBody>
      </p:sp>
    </p:spTree>
    <p:extLst>
      <p:ext uri="{BB962C8B-B14F-4D97-AF65-F5344CB8AC3E}">
        <p14:creationId xmlns:p14="http://schemas.microsoft.com/office/powerpoint/2010/main" val="52265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9B9F-C7E3-C580-DD10-9D4F2FD69B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15162E-A9CF-BB29-4552-8EC569699F4A}"/>
              </a:ext>
            </a:extLst>
          </p:cNvPr>
          <p:cNvSpPr>
            <a:spLocks noGrp="1"/>
          </p:cNvSpPr>
          <p:nvPr>
            <p:ph type="dt" sz="half" idx="10"/>
          </p:nvPr>
        </p:nvSpPr>
        <p:spPr/>
        <p:txBody>
          <a:bodyPr/>
          <a:lstStyle/>
          <a:p>
            <a:fld id="{55A1749A-49C0-46B8-92A2-55856D2E06F4}" type="datetimeFigureOut">
              <a:rPr lang="en-US" smtClean="0"/>
              <a:t>10/7/2025</a:t>
            </a:fld>
            <a:endParaRPr lang="en-US"/>
          </a:p>
        </p:txBody>
      </p:sp>
      <p:sp>
        <p:nvSpPr>
          <p:cNvPr id="4" name="Footer Placeholder 3">
            <a:extLst>
              <a:ext uri="{FF2B5EF4-FFF2-40B4-BE49-F238E27FC236}">
                <a16:creationId xmlns:a16="http://schemas.microsoft.com/office/drawing/2014/main" id="{F5680511-98CA-5836-8B97-7B0E7EB9AC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66FA5-848C-8158-239F-404C559B4EE2}"/>
              </a:ext>
            </a:extLst>
          </p:cNvPr>
          <p:cNvSpPr>
            <a:spLocks noGrp="1"/>
          </p:cNvSpPr>
          <p:nvPr>
            <p:ph type="sldNum" sz="quarter" idx="12"/>
          </p:nvPr>
        </p:nvSpPr>
        <p:spPr/>
        <p:txBody>
          <a:bodyPr/>
          <a:lstStyle/>
          <a:p>
            <a:fld id="{2E85121E-4023-4313-AEEA-0A66235B73F0}" type="slidenum">
              <a:rPr lang="en-US" smtClean="0"/>
              <a:t>‹#›</a:t>
            </a:fld>
            <a:endParaRPr lang="en-US"/>
          </a:p>
        </p:txBody>
      </p:sp>
    </p:spTree>
    <p:extLst>
      <p:ext uri="{BB962C8B-B14F-4D97-AF65-F5344CB8AC3E}">
        <p14:creationId xmlns:p14="http://schemas.microsoft.com/office/powerpoint/2010/main" val="198944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9FDB0-51C8-AF97-DD7D-0EA1DC0B300D}"/>
              </a:ext>
            </a:extLst>
          </p:cNvPr>
          <p:cNvSpPr>
            <a:spLocks noGrp="1"/>
          </p:cNvSpPr>
          <p:nvPr>
            <p:ph type="dt" sz="half" idx="10"/>
          </p:nvPr>
        </p:nvSpPr>
        <p:spPr/>
        <p:txBody>
          <a:bodyPr/>
          <a:lstStyle/>
          <a:p>
            <a:fld id="{55A1749A-49C0-46B8-92A2-55856D2E06F4}" type="datetimeFigureOut">
              <a:rPr lang="en-US" smtClean="0"/>
              <a:t>10/7/2025</a:t>
            </a:fld>
            <a:endParaRPr lang="en-US"/>
          </a:p>
        </p:txBody>
      </p:sp>
      <p:sp>
        <p:nvSpPr>
          <p:cNvPr id="3" name="Footer Placeholder 2">
            <a:extLst>
              <a:ext uri="{FF2B5EF4-FFF2-40B4-BE49-F238E27FC236}">
                <a16:creationId xmlns:a16="http://schemas.microsoft.com/office/drawing/2014/main" id="{EA86E646-9D09-2FEF-4986-9F316D1A4D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DE1338-3A23-C0D2-C58A-2ED5ECC2C655}"/>
              </a:ext>
            </a:extLst>
          </p:cNvPr>
          <p:cNvSpPr>
            <a:spLocks noGrp="1"/>
          </p:cNvSpPr>
          <p:nvPr>
            <p:ph type="sldNum" sz="quarter" idx="12"/>
          </p:nvPr>
        </p:nvSpPr>
        <p:spPr/>
        <p:txBody>
          <a:bodyPr/>
          <a:lstStyle/>
          <a:p>
            <a:fld id="{2E85121E-4023-4313-AEEA-0A66235B73F0}" type="slidenum">
              <a:rPr lang="en-US" smtClean="0"/>
              <a:t>‹#›</a:t>
            </a:fld>
            <a:endParaRPr lang="en-US"/>
          </a:p>
        </p:txBody>
      </p:sp>
    </p:spTree>
    <p:extLst>
      <p:ext uri="{BB962C8B-B14F-4D97-AF65-F5344CB8AC3E}">
        <p14:creationId xmlns:p14="http://schemas.microsoft.com/office/powerpoint/2010/main" val="309522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2FED-C104-5104-DB4E-B15FC8EE84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3D46C5-DB6F-262A-6B8C-8DBF36711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DB6EF6-4ED6-555E-5230-2D1702FA3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485730-79F9-5BF7-0423-DFC629E6A926}"/>
              </a:ext>
            </a:extLst>
          </p:cNvPr>
          <p:cNvSpPr>
            <a:spLocks noGrp="1"/>
          </p:cNvSpPr>
          <p:nvPr>
            <p:ph type="dt" sz="half" idx="10"/>
          </p:nvPr>
        </p:nvSpPr>
        <p:spPr/>
        <p:txBody>
          <a:bodyPr/>
          <a:lstStyle/>
          <a:p>
            <a:fld id="{55A1749A-49C0-46B8-92A2-55856D2E06F4}" type="datetimeFigureOut">
              <a:rPr lang="en-US" smtClean="0"/>
              <a:t>10/7/2025</a:t>
            </a:fld>
            <a:endParaRPr lang="en-US"/>
          </a:p>
        </p:txBody>
      </p:sp>
      <p:sp>
        <p:nvSpPr>
          <p:cNvPr id="6" name="Footer Placeholder 5">
            <a:extLst>
              <a:ext uri="{FF2B5EF4-FFF2-40B4-BE49-F238E27FC236}">
                <a16:creationId xmlns:a16="http://schemas.microsoft.com/office/drawing/2014/main" id="{2F625EBE-9A5B-E250-F473-43493AF2E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D3376-7FA3-0394-C5D2-892FB0B6ADFA}"/>
              </a:ext>
            </a:extLst>
          </p:cNvPr>
          <p:cNvSpPr>
            <a:spLocks noGrp="1"/>
          </p:cNvSpPr>
          <p:nvPr>
            <p:ph type="sldNum" sz="quarter" idx="12"/>
          </p:nvPr>
        </p:nvSpPr>
        <p:spPr/>
        <p:txBody>
          <a:bodyPr/>
          <a:lstStyle/>
          <a:p>
            <a:fld id="{2E85121E-4023-4313-AEEA-0A66235B73F0}" type="slidenum">
              <a:rPr lang="en-US" smtClean="0"/>
              <a:t>‹#›</a:t>
            </a:fld>
            <a:endParaRPr lang="en-US"/>
          </a:p>
        </p:txBody>
      </p:sp>
    </p:spTree>
    <p:extLst>
      <p:ext uri="{BB962C8B-B14F-4D97-AF65-F5344CB8AC3E}">
        <p14:creationId xmlns:p14="http://schemas.microsoft.com/office/powerpoint/2010/main" val="319040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DE27-9835-18B5-8C1C-7997635A5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D76072-4FC0-4E85-A34E-302DB124F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3E18B6-CADC-F2E3-5282-0A1A85D81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AA8D4-4C8E-4D3C-85DE-299C659C60C9}"/>
              </a:ext>
            </a:extLst>
          </p:cNvPr>
          <p:cNvSpPr>
            <a:spLocks noGrp="1"/>
          </p:cNvSpPr>
          <p:nvPr>
            <p:ph type="dt" sz="half" idx="10"/>
          </p:nvPr>
        </p:nvSpPr>
        <p:spPr/>
        <p:txBody>
          <a:bodyPr/>
          <a:lstStyle/>
          <a:p>
            <a:fld id="{55A1749A-49C0-46B8-92A2-55856D2E06F4}" type="datetimeFigureOut">
              <a:rPr lang="en-US" smtClean="0"/>
              <a:t>10/7/2025</a:t>
            </a:fld>
            <a:endParaRPr lang="en-US"/>
          </a:p>
        </p:txBody>
      </p:sp>
      <p:sp>
        <p:nvSpPr>
          <p:cNvPr id="6" name="Footer Placeholder 5">
            <a:extLst>
              <a:ext uri="{FF2B5EF4-FFF2-40B4-BE49-F238E27FC236}">
                <a16:creationId xmlns:a16="http://schemas.microsoft.com/office/drawing/2014/main" id="{598545CB-9D1B-931B-619A-8AFE7C200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B1C3C-EEE6-EC04-2CE1-50DE8CFB4F26}"/>
              </a:ext>
            </a:extLst>
          </p:cNvPr>
          <p:cNvSpPr>
            <a:spLocks noGrp="1"/>
          </p:cNvSpPr>
          <p:nvPr>
            <p:ph type="sldNum" sz="quarter" idx="12"/>
          </p:nvPr>
        </p:nvSpPr>
        <p:spPr/>
        <p:txBody>
          <a:bodyPr/>
          <a:lstStyle/>
          <a:p>
            <a:fld id="{2E85121E-4023-4313-AEEA-0A66235B73F0}" type="slidenum">
              <a:rPr lang="en-US" smtClean="0"/>
              <a:t>‹#›</a:t>
            </a:fld>
            <a:endParaRPr lang="en-US"/>
          </a:p>
        </p:txBody>
      </p:sp>
    </p:spTree>
    <p:extLst>
      <p:ext uri="{BB962C8B-B14F-4D97-AF65-F5344CB8AC3E}">
        <p14:creationId xmlns:p14="http://schemas.microsoft.com/office/powerpoint/2010/main" val="295143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B5899-411F-A6C8-C7F2-A6AA687ECF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4DFB3C-946B-2E82-0E89-12F845E26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3F3FF-E6B2-C95D-BAB9-4C5ACD3FF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1749A-49C0-46B8-92A2-55856D2E06F4}" type="datetimeFigureOut">
              <a:rPr lang="en-US" smtClean="0"/>
              <a:t>10/7/2025</a:t>
            </a:fld>
            <a:endParaRPr lang="en-US"/>
          </a:p>
        </p:txBody>
      </p:sp>
      <p:sp>
        <p:nvSpPr>
          <p:cNvPr id="5" name="Footer Placeholder 4">
            <a:extLst>
              <a:ext uri="{FF2B5EF4-FFF2-40B4-BE49-F238E27FC236}">
                <a16:creationId xmlns:a16="http://schemas.microsoft.com/office/drawing/2014/main" id="{26AF7798-6BCC-AEBC-171F-2289130D6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D8B703-73E9-D5E4-5FAF-1CB062DE3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5121E-4023-4313-AEEA-0A66235B73F0}" type="slidenum">
              <a:rPr lang="en-US" smtClean="0"/>
              <a:t>‹#›</a:t>
            </a:fld>
            <a:endParaRPr lang="en-US"/>
          </a:p>
        </p:txBody>
      </p:sp>
    </p:spTree>
    <p:extLst>
      <p:ext uri="{BB962C8B-B14F-4D97-AF65-F5344CB8AC3E}">
        <p14:creationId xmlns:p14="http://schemas.microsoft.com/office/powerpoint/2010/main" val="2965273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stagram.com/p/DM8n6qARL2j/?img_index=1"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hangejournalism.com/framewor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changejournalism.com/framewor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niemanlab.org/2021/12/audience-engagement-%E2%89%A0-community-engagement/#:~:text=Community%20engagement%20means%20making%20time,one%20while%20pursuing%20the%20other." TargetMode="External"/><Relationship Id="rId4" Type="http://schemas.openxmlformats.org/officeDocument/2006/relationships/hyperlink" Target="https://drive.google.com/file/d/0BwQ5UZ_THLhSNGpxWjAzbjJjYUk/view?resourcekey=0-qc1ihNBAAq5BcF-0kDCTG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wmf"/><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hyperlink" Target="https://www.audienceengagementforjournalism.com/audience" TargetMode="External"/><Relationship Id="rId7" Type="http://schemas.openxmlformats.org/officeDocument/2006/relationships/hyperlink" Target="https://www.audienceengagementforjournalism.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audienceengagementforjournalism.com/audience-engagement-in-organizations" TargetMode="External"/><Relationship Id="rId5" Type="http://schemas.openxmlformats.org/officeDocument/2006/relationships/hyperlink" Target="https://www.audienceengagementforjournalism.com/goals-of-audience-engagement" TargetMode="External"/><Relationship Id="rId4" Type="http://schemas.openxmlformats.org/officeDocument/2006/relationships/hyperlink" Target="https://www.audienceengagementforjournalism.com/engageme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DDAB7-7246-63B0-89A3-2D5531997436}"/>
              </a:ext>
            </a:extLst>
          </p:cNvPr>
          <p:cNvSpPr/>
          <p:nvPr/>
        </p:nvSpPr>
        <p:spPr>
          <a:xfrm>
            <a:off x="0" y="0"/>
            <a:ext cx="12192000" cy="5755449"/>
          </a:xfrm>
          <a:prstGeom prst="rect">
            <a:avLst/>
          </a:prstGeom>
          <a:solidFill>
            <a:srgbClr val="FF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9B6089B-57FD-DEE4-4666-4A30AFB6E81F}"/>
              </a:ext>
            </a:extLst>
          </p:cNvPr>
          <p:cNvSpPr txBox="1"/>
          <p:nvPr/>
        </p:nvSpPr>
        <p:spPr>
          <a:xfrm>
            <a:off x="409677" y="615259"/>
            <a:ext cx="9753497" cy="1802288"/>
          </a:xfrm>
          <a:prstGeom prst="rect">
            <a:avLst/>
          </a:prstGeom>
          <a:noFill/>
        </p:spPr>
        <p:txBody>
          <a:bodyPr wrap="square" rtlCol="0">
            <a:spAutoFit/>
          </a:bodyPr>
          <a:lstStyle/>
          <a:p>
            <a:pPr>
              <a:lnSpc>
                <a:spcPct val="75000"/>
              </a:lnSpc>
            </a:pPr>
            <a:r>
              <a:rPr lang="en-US" sz="7200" b="1" dirty="0">
                <a:solidFill>
                  <a:schemeClr val="bg1"/>
                </a:solidFill>
                <a:latin typeface="Aptos Narrow" panose="020B0004020202020204" pitchFamily="34" charset="0"/>
                <a:ea typeface="Helvetica Neue Condensed Black" panose="02000503000000020004" pitchFamily="2" charset="0"/>
                <a:cs typeface="Helvetica Neue Condensed Black" panose="02000503000000020004" pitchFamily="2" charset="0"/>
              </a:rPr>
              <a:t>PLURALISTIC MEDIA FOR DEMOCRACY</a:t>
            </a:r>
          </a:p>
        </p:txBody>
      </p:sp>
      <p:sp>
        <p:nvSpPr>
          <p:cNvPr id="2" name="TextBox 1">
            <a:extLst>
              <a:ext uri="{FF2B5EF4-FFF2-40B4-BE49-F238E27FC236}">
                <a16:creationId xmlns:a16="http://schemas.microsoft.com/office/drawing/2014/main" id="{74C4C1A4-3F49-756D-2ECD-B40CFFC708EE}"/>
              </a:ext>
            </a:extLst>
          </p:cNvPr>
          <p:cNvSpPr txBox="1"/>
          <p:nvPr/>
        </p:nvSpPr>
        <p:spPr>
          <a:xfrm>
            <a:off x="409678" y="2987511"/>
            <a:ext cx="6722641" cy="1644296"/>
          </a:xfrm>
          <a:prstGeom prst="rect">
            <a:avLst/>
          </a:prstGeom>
          <a:noFill/>
        </p:spPr>
        <p:txBody>
          <a:bodyPr wrap="square" rtlCol="0">
            <a:spAutoFit/>
          </a:bodyPr>
          <a:lstStyle/>
          <a:p>
            <a:pPr>
              <a:lnSpc>
                <a:spcPct val="107000"/>
              </a:lnSpc>
            </a:pPr>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AUDIENCE ENGAGEMENT AND COMMUNITY BUILDING</a:t>
            </a:r>
          </a:p>
          <a:p>
            <a:pPr>
              <a:lnSpc>
                <a:spcPct val="107000"/>
              </a:lnSpc>
            </a:pPr>
            <a:endParaRPr lang="en-US" sz="2400" b="1"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nSpc>
                <a:spcPct val="107000"/>
              </a:lnSpc>
            </a:pPr>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September 17, 2025 </a:t>
            </a:r>
          </a:p>
        </p:txBody>
      </p:sp>
      <p:pic>
        <p:nvPicPr>
          <p:cNvPr id="33" name="Picture 32" descr="Shape&#10;&#10;Description automatically generated with medium confidence">
            <a:extLst>
              <a:ext uri="{FF2B5EF4-FFF2-40B4-BE49-F238E27FC236}">
                <a16:creationId xmlns:a16="http://schemas.microsoft.com/office/drawing/2014/main" id="{BA0049B2-F32E-EB49-FA6F-882CF6F99F64}"/>
              </a:ext>
            </a:extLst>
          </p:cNvPr>
          <p:cNvPicPr>
            <a:picLocks noChangeAspect="1"/>
          </p:cNvPicPr>
          <p:nvPr/>
        </p:nvPicPr>
        <p:blipFill>
          <a:blip r:embed="rId2"/>
          <a:stretch>
            <a:fillRect/>
          </a:stretch>
        </p:blipFill>
        <p:spPr>
          <a:xfrm>
            <a:off x="123888" y="5673452"/>
            <a:ext cx="2110468" cy="1240955"/>
          </a:xfrm>
          <a:prstGeom prst="rect">
            <a:avLst/>
          </a:prstGeom>
        </p:spPr>
      </p:pic>
      <p:pic>
        <p:nvPicPr>
          <p:cNvPr id="10" name="Picture 9">
            <a:extLst>
              <a:ext uri="{FF2B5EF4-FFF2-40B4-BE49-F238E27FC236}">
                <a16:creationId xmlns:a16="http://schemas.microsoft.com/office/drawing/2014/main" id="{BED50C21-4E48-6B82-A5DD-FB9734F2F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244" y="6008911"/>
            <a:ext cx="5015588" cy="564253"/>
          </a:xfrm>
          <a:prstGeom prst="rect">
            <a:avLst/>
          </a:prstGeom>
        </p:spPr>
      </p:pic>
    </p:spTree>
    <p:extLst>
      <p:ext uri="{BB962C8B-B14F-4D97-AF65-F5344CB8AC3E}">
        <p14:creationId xmlns:p14="http://schemas.microsoft.com/office/powerpoint/2010/main" val="320280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1F59F42-C255-8BA5-5EE4-BAF46288C1CC}"/>
              </a:ext>
            </a:extLst>
          </p:cNvPr>
          <p:cNvCxnSpPr>
            <a:cxnSpLocks/>
          </p:cNvCxnSpPr>
          <p:nvPr/>
        </p:nvCxnSpPr>
        <p:spPr>
          <a:xfrm>
            <a:off x="401211" y="619741"/>
            <a:ext cx="3256389" cy="0"/>
          </a:xfrm>
          <a:prstGeom prst="line">
            <a:avLst/>
          </a:prstGeom>
          <a:ln w="3810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99B6089B-57FD-DEE4-4666-4A30AFB6E81F}"/>
              </a:ext>
            </a:extLst>
          </p:cNvPr>
          <p:cNvSpPr txBox="1"/>
          <p:nvPr/>
        </p:nvSpPr>
        <p:spPr>
          <a:xfrm>
            <a:off x="401210" y="719169"/>
            <a:ext cx="780226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Audience/Community Motivation Drivers</a:t>
            </a:r>
          </a:p>
        </p:txBody>
      </p:sp>
      <p:sp>
        <p:nvSpPr>
          <p:cNvPr id="5" name="TextBox 4">
            <a:extLst>
              <a:ext uri="{FF2B5EF4-FFF2-40B4-BE49-F238E27FC236}">
                <a16:creationId xmlns:a16="http://schemas.microsoft.com/office/drawing/2014/main" id="{3932377E-6833-11BE-3E78-51EFA50EA42A}"/>
              </a:ext>
            </a:extLst>
          </p:cNvPr>
          <p:cNvSpPr txBox="1"/>
          <p:nvPr/>
        </p:nvSpPr>
        <p:spPr>
          <a:xfrm>
            <a:off x="561824" y="1489077"/>
            <a:ext cx="11068352" cy="3365024"/>
          </a:xfrm>
          <a:prstGeom prst="rect">
            <a:avLst/>
          </a:prstGeom>
          <a:noFill/>
        </p:spPr>
        <p:txBody>
          <a:bodyPr wrap="square">
            <a:spAutoFit/>
          </a:bodyPr>
          <a:lstStyle/>
          <a:p>
            <a:pPr marL="0" lvl="0" indent="0" algn="l" rtl="0">
              <a:lnSpc>
                <a:spcPct val="150000"/>
              </a:lnSpc>
              <a:spcBef>
                <a:spcPts val="0"/>
              </a:spcBef>
              <a:spcAft>
                <a:spcPts val="0"/>
              </a:spcAft>
              <a:buSzPts val="605"/>
              <a:buNone/>
            </a:pPr>
            <a:r>
              <a:rPr lang="en-GB" sz="1800" b="1"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Discover:</a:t>
            </a:r>
            <a:r>
              <a:rPr lang="en-GB"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driven by curiosity</a:t>
            </a:r>
          </a:p>
          <a:p>
            <a:pPr marL="0" lvl="0" indent="0" algn="l" rtl="0">
              <a:lnSpc>
                <a:spcPct val="150000"/>
              </a:lnSpc>
              <a:spcBef>
                <a:spcPts val="0"/>
              </a:spcBef>
              <a:spcAft>
                <a:spcPts val="0"/>
              </a:spcAft>
              <a:buSzPts val="605"/>
              <a:buNone/>
            </a:pPr>
            <a:r>
              <a:rPr lang="en-GB" dirty="0">
                <a:latin typeface="Arial" panose="020B0604020202020204" pitchFamily="34" charset="0"/>
                <a:cs typeface="Arial" panose="020B0604020202020204" pitchFamily="34" charset="0"/>
              </a:rPr>
              <a:t>Residents are seeking the new and novel where they live — could be information and/or experiences that help them explore, pique their interest in or satiate their curiosity about the place they live in.</a:t>
            </a:r>
          </a:p>
          <a:p>
            <a:pPr marL="0" lvl="0" indent="0" algn="l" rtl="0">
              <a:lnSpc>
                <a:spcPct val="150000"/>
              </a:lnSpc>
              <a:spcBef>
                <a:spcPts val="0"/>
              </a:spcBef>
              <a:spcAft>
                <a:spcPts val="0"/>
              </a:spcAft>
              <a:buSzPts val="605"/>
              <a:buNone/>
            </a:pPr>
            <a:endParaRPr lang="en-GB" sz="1800" dirty="0">
              <a:latin typeface="Arial" panose="020B0604020202020204" pitchFamily="34" charset="0"/>
              <a:cs typeface="Arial" panose="020B0604020202020204" pitchFamily="34" charset="0"/>
            </a:endParaRPr>
          </a:p>
          <a:p>
            <a:pPr marL="0" lvl="0" indent="0" algn="l" rtl="0">
              <a:spcBef>
                <a:spcPts val="1200"/>
              </a:spcBef>
              <a:spcAft>
                <a:spcPts val="0"/>
              </a:spcAft>
              <a:buSzPts val="605"/>
              <a:buNone/>
            </a:pPr>
            <a:r>
              <a:rPr lang="en-GB" sz="2400" b="1" dirty="0">
                <a:latin typeface="Arial" panose="020B0604020202020204" pitchFamily="34" charset="0"/>
                <a:cs typeface="Arial" panose="020B0604020202020204" pitchFamily="34" charset="0"/>
              </a:rPr>
              <a:t>🤝🏻 Connect: </a:t>
            </a:r>
            <a:r>
              <a:rPr lang="en-US" sz="2400" b="1" dirty="0">
                <a:latin typeface="Arial" panose="020B0604020202020204" pitchFamily="34" charset="0"/>
                <a:cs typeface="Arial" panose="020B0604020202020204" pitchFamily="34" charset="0"/>
              </a:rPr>
              <a:t>driven by isolation</a:t>
            </a:r>
          </a:p>
          <a:p>
            <a:pPr marL="0" lvl="0" indent="0" algn="l" rtl="0">
              <a:spcBef>
                <a:spcPts val="1200"/>
              </a:spcBef>
              <a:spcAft>
                <a:spcPts val="0"/>
              </a:spcAft>
              <a:buSzPts val="605"/>
              <a:buNone/>
            </a:pPr>
            <a:r>
              <a:rPr lang="en-GB" sz="1800" dirty="0">
                <a:latin typeface="Arial" panose="020B0604020202020204" pitchFamily="34" charset="0"/>
                <a:cs typeface="Arial" panose="020B0604020202020204" pitchFamily="34" charset="0"/>
              </a:rPr>
              <a:t>Residents are looking for meaning interactions, to meet their fellows and to find/join the community.</a:t>
            </a:r>
          </a:p>
          <a:p>
            <a:pPr marL="0" lvl="0" indent="0" algn="l" rtl="0">
              <a:lnSpc>
                <a:spcPct val="150000"/>
              </a:lnSpc>
              <a:spcBef>
                <a:spcPts val="1200"/>
              </a:spcBef>
              <a:spcAft>
                <a:spcPts val="0"/>
              </a:spcAft>
              <a:buSzPts val="605"/>
              <a:buNone/>
            </a:pPr>
            <a:endParaRPr 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06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1F59F42-C255-8BA5-5EE4-BAF46288C1CC}"/>
              </a:ext>
            </a:extLst>
          </p:cNvPr>
          <p:cNvCxnSpPr>
            <a:cxnSpLocks/>
          </p:cNvCxnSpPr>
          <p:nvPr/>
        </p:nvCxnSpPr>
        <p:spPr>
          <a:xfrm>
            <a:off x="401211" y="619741"/>
            <a:ext cx="3256389" cy="0"/>
          </a:xfrm>
          <a:prstGeom prst="line">
            <a:avLst/>
          </a:prstGeom>
          <a:ln w="3810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99B6089B-57FD-DEE4-4666-4A30AFB6E81F}"/>
              </a:ext>
            </a:extLst>
          </p:cNvPr>
          <p:cNvSpPr txBox="1"/>
          <p:nvPr/>
        </p:nvSpPr>
        <p:spPr>
          <a:xfrm>
            <a:off x="401210" y="719169"/>
            <a:ext cx="780226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Audience/Community Motivation Drivers</a:t>
            </a:r>
          </a:p>
        </p:txBody>
      </p:sp>
      <p:sp>
        <p:nvSpPr>
          <p:cNvPr id="5" name="TextBox 4">
            <a:extLst>
              <a:ext uri="{FF2B5EF4-FFF2-40B4-BE49-F238E27FC236}">
                <a16:creationId xmlns:a16="http://schemas.microsoft.com/office/drawing/2014/main" id="{3932377E-6833-11BE-3E78-51EFA50EA42A}"/>
              </a:ext>
            </a:extLst>
          </p:cNvPr>
          <p:cNvSpPr txBox="1"/>
          <p:nvPr/>
        </p:nvSpPr>
        <p:spPr>
          <a:xfrm>
            <a:off x="561824" y="1489077"/>
            <a:ext cx="11068352" cy="5657959"/>
          </a:xfrm>
          <a:prstGeom prst="rect">
            <a:avLst/>
          </a:prstGeom>
          <a:noFill/>
        </p:spPr>
        <p:txBody>
          <a:bodyPr wrap="square">
            <a:spAutoFit/>
          </a:bodyPr>
          <a:lstStyle/>
          <a:p>
            <a:pPr marL="0" lvl="0" indent="0" algn="l" rtl="0">
              <a:lnSpc>
                <a:spcPct val="150000"/>
              </a:lnSpc>
              <a:spcBef>
                <a:spcPts val="0"/>
              </a:spcBef>
              <a:spcAft>
                <a:spcPts val="0"/>
              </a:spcAft>
              <a:buSzPts val="605"/>
              <a:buNone/>
            </a:pPr>
            <a:r>
              <a:rPr lang="en-GB" sz="1800" b="1" dirty="0"/>
              <a:t>🚣‍♀️</a:t>
            </a:r>
            <a:r>
              <a:rPr lang="en-GB" sz="1800" b="1"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Navigate: </a:t>
            </a:r>
            <a:r>
              <a:rPr lang="en-US" sz="2400" b="1" dirty="0">
                <a:latin typeface="Arial" panose="020B0604020202020204" pitchFamily="34" charset="0"/>
                <a:cs typeface="Arial" panose="020B0604020202020204" pitchFamily="34" charset="0"/>
              </a:rPr>
              <a:t>driven by confusion</a:t>
            </a:r>
          </a:p>
          <a:p>
            <a:pPr>
              <a:lnSpc>
                <a:spcPct val="150000"/>
              </a:lnSpc>
              <a:spcBef>
                <a:spcPts val="1200"/>
              </a:spcBef>
              <a:buSzPts val="605"/>
            </a:pPr>
            <a:r>
              <a:rPr lang="en-GB" dirty="0">
                <a:latin typeface="Arial" panose="020B0604020202020204" pitchFamily="34" charset="0"/>
                <a:cs typeface="Arial" panose="020B0604020202020204" pitchFamily="34" charset="0"/>
              </a:rPr>
              <a:t>Residents are seeking simplicity, clarity or guidance on something complex. This could include accessing essential information, services or resources, or understanding and solving a problem that affects their daily lives, their livelihoods or their future. </a:t>
            </a:r>
          </a:p>
          <a:p>
            <a:pPr marL="0" lvl="0" indent="0" algn="l" rtl="0">
              <a:lnSpc>
                <a:spcPct val="150000"/>
              </a:lnSpc>
              <a:spcBef>
                <a:spcPts val="1200"/>
              </a:spcBef>
              <a:spcAft>
                <a:spcPts val="0"/>
              </a:spcAft>
              <a:buSzPts val="605"/>
              <a:buNone/>
            </a:pPr>
            <a:r>
              <a:rPr lang="en-GB" b="1"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Change: </a:t>
            </a:r>
            <a:r>
              <a:rPr lang="en-US" sz="2400" b="1" dirty="0">
                <a:latin typeface="Arial" panose="020B0604020202020204" pitchFamily="34" charset="0"/>
                <a:cs typeface="Arial" panose="020B0604020202020204" pitchFamily="34" charset="0"/>
              </a:rPr>
              <a:t>driven by dissatisfaction or concern </a:t>
            </a:r>
          </a:p>
          <a:p>
            <a:pPr>
              <a:lnSpc>
                <a:spcPct val="150000"/>
              </a:lnSpc>
              <a:spcBef>
                <a:spcPts val="1200"/>
              </a:spcBef>
              <a:buSzPts val="605"/>
            </a:pPr>
            <a:r>
              <a:rPr lang="en-GB" dirty="0">
                <a:latin typeface="Arial" panose="020B0604020202020204" pitchFamily="34" charset="0"/>
                <a:cs typeface="Arial" panose="020B0604020202020204" pitchFamily="34" charset="0"/>
              </a:rPr>
              <a:t>Residents are looking for ways to do their part in contributing to positive change on issues that feel important to them. They want to make a meaningful difference, but might be lacking the information, connections or impetus to get started. Some are seeking to change themselves and their </a:t>
            </a:r>
            <a:r>
              <a:rPr lang="en-GB" dirty="0" err="1">
                <a:latin typeface="Arial" panose="020B0604020202020204" pitchFamily="34" charset="0"/>
                <a:cs typeface="Arial" panose="020B0604020202020204" pitchFamily="34" charset="0"/>
              </a:rPr>
              <a:t>behaviors</a:t>
            </a:r>
            <a:r>
              <a:rPr lang="en-GB" dirty="0">
                <a:latin typeface="Arial" panose="020B0604020202020204" pitchFamily="34" charset="0"/>
                <a:cs typeface="Arial" panose="020B0604020202020204" pitchFamily="34" charset="0"/>
              </a:rPr>
              <a:t> (e.g., living a more climate-friendly lifestyle) while others are seeking to make change in society.</a:t>
            </a:r>
          </a:p>
          <a:p>
            <a:pPr marL="0" lvl="0" indent="0" algn="l" rtl="0">
              <a:lnSpc>
                <a:spcPct val="150000"/>
              </a:lnSpc>
              <a:spcBef>
                <a:spcPts val="1200"/>
              </a:spcBef>
              <a:spcAft>
                <a:spcPts val="0"/>
              </a:spcAft>
              <a:buSzPts val="605"/>
              <a:buNone/>
            </a:pPr>
            <a:endParaRPr lang="ru-RU" sz="1800" dirty="0">
              <a:latin typeface="Arial" panose="020B0604020202020204" pitchFamily="34" charset="0"/>
              <a:cs typeface="Arial" panose="020B0604020202020204" pitchFamily="34" charset="0"/>
            </a:endParaRPr>
          </a:p>
          <a:p>
            <a:pPr marL="0" lvl="0" indent="0" algn="l" rtl="0">
              <a:lnSpc>
                <a:spcPct val="150000"/>
              </a:lnSpc>
              <a:spcBef>
                <a:spcPts val="1200"/>
              </a:spcBef>
              <a:spcAft>
                <a:spcPts val="0"/>
              </a:spcAft>
              <a:buSzPts val="605"/>
              <a:buNone/>
            </a:pPr>
            <a:endParaRPr 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61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8773C-1575-2389-BB30-E8FC014C695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965D180D-38D1-EB96-1E85-102A8A10963D}"/>
              </a:ext>
            </a:extLst>
          </p:cNvPr>
          <p:cNvSpPr/>
          <p:nvPr/>
        </p:nvSpPr>
        <p:spPr>
          <a:xfrm>
            <a:off x="4067277" y="0"/>
            <a:ext cx="812472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b="1" dirty="0">
                <a:solidFill>
                  <a:schemeClr val="tx1"/>
                </a:solidFill>
              </a:rPr>
              <a:t>Choose the Right Platform</a:t>
            </a:r>
            <a:br>
              <a:rPr lang="en-US" dirty="0">
                <a:solidFill>
                  <a:schemeClr val="tx1"/>
                </a:solidFill>
              </a:rPr>
            </a:br>
            <a:r>
              <a:rPr lang="en-US" dirty="0">
                <a:solidFill>
                  <a:schemeClr val="tx1"/>
                </a:solidFill>
              </a:rPr>
              <a:t>Communities can be built anywhere users can comment—even on TikTok.</a:t>
            </a:r>
            <a:br>
              <a:rPr lang="en-US" dirty="0">
                <a:solidFill>
                  <a:schemeClr val="tx1"/>
                </a:solidFill>
              </a:rPr>
            </a:br>
            <a:r>
              <a:rPr lang="en-US" dirty="0">
                <a:solidFill>
                  <a:schemeClr val="tx1"/>
                </a:solidFill>
              </a:rPr>
              <a:t>→ Engagement thrives where interaction is possible.</a:t>
            </a:r>
          </a:p>
          <a:p>
            <a:pPr lvl="0"/>
            <a:endParaRPr lang="en-US" dirty="0">
              <a:solidFill>
                <a:schemeClr val="tx1"/>
              </a:solidFill>
            </a:endParaRPr>
          </a:p>
          <a:p>
            <a:pPr marL="285750" lvl="0" indent="-285750">
              <a:buFont typeface="Arial" panose="020B0604020202020204" pitchFamily="34" charset="0"/>
              <a:buChar char="•"/>
            </a:pPr>
            <a:r>
              <a:rPr lang="en-US" b="1" dirty="0">
                <a:solidFill>
                  <a:schemeClr val="tx1"/>
                </a:solidFill>
              </a:rPr>
              <a:t>Define Message, Rules, and Moderation</a:t>
            </a:r>
            <a:br>
              <a:rPr lang="en-US" dirty="0">
                <a:solidFill>
                  <a:schemeClr val="tx1"/>
                </a:solidFill>
              </a:rPr>
            </a:br>
            <a:r>
              <a:rPr lang="en-US" dirty="0">
                <a:solidFill>
                  <a:schemeClr val="tx1"/>
                </a:solidFill>
              </a:rPr>
              <a:t>Every community needs a clear purpose, rules, and active moderation.</a:t>
            </a:r>
            <a:br>
              <a:rPr lang="en-US" dirty="0">
                <a:solidFill>
                  <a:schemeClr val="tx1"/>
                </a:solidFill>
              </a:rPr>
            </a:br>
            <a:r>
              <a:rPr lang="en-US" dirty="0">
                <a:solidFill>
                  <a:schemeClr val="tx1"/>
                </a:solidFill>
              </a:rPr>
              <a:t>→ Structure builds trust and sustainability.</a:t>
            </a:r>
          </a:p>
          <a:p>
            <a:pPr lvl="0"/>
            <a:endParaRPr lang="en-US" b="1" dirty="0">
              <a:solidFill>
                <a:schemeClr val="tx1"/>
              </a:solidFill>
            </a:endParaRPr>
          </a:p>
          <a:p>
            <a:pPr marL="285750" lvl="0" indent="-285750">
              <a:buFont typeface="Arial" panose="020B0604020202020204" pitchFamily="34" charset="0"/>
              <a:buChar char="•"/>
            </a:pPr>
            <a:r>
              <a:rPr lang="en-US" b="1" dirty="0">
                <a:solidFill>
                  <a:schemeClr val="tx1"/>
                </a:solidFill>
              </a:rPr>
              <a:t>Focus on Interests, Not Just Geography</a:t>
            </a:r>
          </a:p>
          <a:p>
            <a:pPr lvl="0"/>
            <a:r>
              <a:rPr lang="en-US" dirty="0">
                <a:solidFill>
                  <a:schemeClr val="tx1"/>
                </a:solidFill>
              </a:rPr>
              <a:t>Communities grow stronger when built around shared interests.</a:t>
            </a:r>
            <a:br>
              <a:rPr lang="en-US" dirty="0">
                <a:solidFill>
                  <a:schemeClr val="tx1"/>
                </a:solidFill>
              </a:rPr>
            </a:br>
            <a:r>
              <a:rPr lang="en-US" dirty="0">
                <a:solidFill>
                  <a:schemeClr val="tx1"/>
                </a:solidFill>
              </a:rPr>
              <a:t>→ Think in cohorts: values, passions, and </a:t>
            </a:r>
            <a:r>
              <a:rPr lang="en-US" dirty="0" err="1">
                <a:solidFill>
                  <a:schemeClr val="tx1"/>
                </a:solidFill>
              </a:rPr>
              <a:t>behaviours</a:t>
            </a:r>
            <a:r>
              <a:rPr lang="en-US" dirty="0">
                <a:solidFill>
                  <a:schemeClr val="tx1"/>
                </a:solidFill>
              </a:rPr>
              <a:t>.</a:t>
            </a:r>
          </a:p>
        </p:txBody>
      </p:sp>
      <p:cxnSp>
        <p:nvCxnSpPr>
          <p:cNvPr id="6" name="Straight Connector 5">
            <a:extLst>
              <a:ext uri="{FF2B5EF4-FFF2-40B4-BE49-F238E27FC236}">
                <a16:creationId xmlns:a16="http://schemas.microsoft.com/office/drawing/2014/main" id="{F981C34F-3431-7ADC-02B4-D68696057F5C}"/>
              </a:ext>
            </a:extLst>
          </p:cNvPr>
          <p:cNvCxnSpPr>
            <a:cxnSpLocks/>
          </p:cNvCxnSpPr>
          <p:nvPr/>
        </p:nvCxnSpPr>
        <p:spPr>
          <a:xfrm>
            <a:off x="401211" y="619741"/>
            <a:ext cx="26467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3A692D0-5324-B14A-DDD6-35CB50951812}"/>
              </a:ext>
            </a:extLst>
          </p:cNvPr>
          <p:cNvCxnSpPr>
            <a:cxnSpLocks/>
          </p:cNvCxnSpPr>
          <p:nvPr/>
        </p:nvCxnSpPr>
        <p:spPr>
          <a:xfrm>
            <a:off x="401211" y="2356177"/>
            <a:ext cx="264678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C7C65E1-64B5-3203-09F7-A726EC4091DA}"/>
              </a:ext>
            </a:extLst>
          </p:cNvPr>
          <p:cNvCxnSpPr>
            <a:cxnSpLocks/>
          </p:cNvCxnSpPr>
          <p:nvPr/>
        </p:nvCxnSpPr>
        <p:spPr>
          <a:xfrm>
            <a:off x="401211" y="619741"/>
            <a:ext cx="32563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1303988-B262-9573-8654-2F8B6D159939}"/>
              </a:ext>
            </a:extLst>
          </p:cNvPr>
          <p:cNvCxnSpPr>
            <a:cxnSpLocks/>
          </p:cNvCxnSpPr>
          <p:nvPr/>
        </p:nvCxnSpPr>
        <p:spPr>
          <a:xfrm>
            <a:off x="401211" y="2356177"/>
            <a:ext cx="3256389"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999217C2-457D-A6CE-739E-06A55BA8FA3B}"/>
              </a:ext>
            </a:extLst>
          </p:cNvPr>
          <p:cNvSpPr txBox="1"/>
          <p:nvPr/>
        </p:nvSpPr>
        <p:spPr>
          <a:xfrm>
            <a:off x="401211" y="786517"/>
            <a:ext cx="2849989"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Building Communities: Where &amp; How</a:t>
            </a:r>
          </a:p>
        </p:txBody>
      </p:sp>
      <p:sp>
        <p:nvSpPr>
          <p:cNvPr id="10" name="TextBox 9">
            <a:extLst>
              <a:ext uri="{FF2B5EF4-FFF2-40B4-BE49-F238E27FC236}">
                <a16:creationId xmlns:a16="http://schemas.microsoft.com/office/drawing/2014/main" id="{C29B647D-8126-C07F-9D02-5E038DAEF44D}"/>
              </a:ext>
            </a:extLst>
          </p:cNvPr>
          <p:cNvSpPr txBox="1"/>
          <p:nvPr/>
        </p:nvSpPr>
        <p:spPr>
          <a:xfrm>
            <a:off x="386786" y="2765386"/>
            <a:ext cx="3573029" cy="307777"/>
          </a:xfrm>
          <a:prstGeom prst="rect">
            <a:avLst/>
          </a:prstGeom>
          <a:noFill/>
        </p:spPr>
        <p:txBody>
          <a:bodyPr wrap="square">
            <a:spAutoFit/>
          </a:bodyPr>
          <a:lstStyle/>
          <a:p>
            <a:endParaRPr lang="en-US" sz="1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5DEEDBB-A9FF-5B1C-28F3-AF41D3529918}"/>
              </a:ext>
            </a:extLst>
          </p:cNvPr>
          <p:cNvSpPr txBox="1"/>
          <p:nvPr/>
        </p:nvSpPr>
        <p:spPr>
          <a:xfrm>
            <a:off x="558724" y="3073163"/>
            <a:ext cx="2941362" cy="2585323"/>
          </a:xfrm>
          <a:prstGeom prst="rect">
            <a:avLst/>
          </a:prstGeom>
          <a:noFill/>
        </p:spPr>
        <p:txBody>
          <a:bodyPr wrap="square">
            <a:spAutoFit/>
          </a:bodyPr>
          <a:lstStyle/>
          <a:p>
            <a:pPr lvl="0"/>
            <a:r>
              <a:rPr lang="en-US" sz="1600" dirty="0"/>
              <a:t>💡</a:t>
            </a:r>
            <a:r>
              <a:rPr lang="en-GB" sz="1600" dirty="0">
                <a:latin typeface="Times New Roman" panose="02020603050405020304" pitchFamily="18" charset="0"/>
                <a:cs typeface="Times New Roman" panose="02020603050405020304" pitchFamily="18" charset="0"/>
              </a:rPr>
              <a:t>Community can be one or a mix of:</a:t>
            </a:r>
          </a:p>
          <a:p>
            <a:pPr lvl="0"/>
            <a:endParaRPr lang="en-GB" sz="16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GB" sz="1600" b="1" dirty="0">
                <a:latin typeface="Times New Roman" panose="02020603050405020304" pitchFamily="18" charset="0"/>
                <a:cs typeface="Times New Roman" panose="02020603050405020304" pitchFamily="18" charset="0"/>
              </a:rPr>
              <a:t>Geographical: </a:t>
            </a:r>
            <a:r>
              <a:rPr lang="en-GB" sz="1600" dirty="0">
                <a:latin typeface="Times New Roman" panose="02020603050405020304" pitchFamily="18" charset="0"/>
                <a:cs typeface="Times New Roman" panose="02020603050405020304" pitchFamily="18" charset="0"/>
              </a:rPr>
              <a:t>people living in a specific place </a:t>
            </a:r>
          </a:p>
          <a:p>
            <a:pPr marL="0" lvl="0" indent="0" algn="l" rtl="0">
              <a:spcBef>
                <a:spcPts val="0"/>
              </a:spcBef>
              <a:spcAft>
                <a:spcPts val="0"/>
              </a:spcAft>
              <a:buNone/>
            </a:pPr>
            <a:r>
              <a:rPr lang="en-GB" sz="1600" b="1" dirty="0">
                <a:latin typeface="Times New Roman" panose="02020603050405020304" pitchFamily="18" charset="0"/>
                <a:cs typeface="Times New Roman" panose="02020603050405020304" pitchFamily="18" charset="0"/>
              </a:rPr>
              <a:t>Topical: </a:t>
            </a:r>
            <a:r>
              <a:rPr lang="en-GB" sz="1600" dirty="0">
                <a:latin typeface="Times New Roman" panose="02020603050405020304" pitchFamily="18" charset="0"/>
                <a:cs typeface="Times New Roman" panose="02020603050405020304" pitchFamily="18" charset="0"/>
              </a:rPr>
              <a:t>people who care about a given topic</a:t>
            </a:r>
          </a:p>
          <a:p>
            <a:pPr marL="0" lvl="0" indent="0" algn="l" rtl="0">
              <a:spcBef>
                <a:spcPts val="0"/>
              </a:spcBef>
              <a:spcAft>
                <a:spcPts val="0"/>
              </a:spcAft>
              <a:buNone/>
            </a:pPr>
            <a:r>
              <a:rPr lang="en-GB" sz="1600" b="1" dirty="0">
                <a:latin typeface="Times New Roman" panose="02020603050405020304" pitchFamily="18" charset="0"/>
                <a:cs typeface="Times New Roman" panose="02020603050405020304" pitchFamily="18" charset="0"/>
              </a:rPr>
              <a:t>Community of interest: </a:t>
            </a:r>
            <a:r>
              <a:rPr lang="en-GB" sz="1600" dirty="0">
                <a:latin typeface="Times New Roman" panose="02020603050405020304" pitchFamily="18" charset="0"/>
                <a:cs typeface="Times New Roman" panose="02020603050405020304" pitchFamily="18" charset="0"/>
              </a:rPr>
              <a:t>people that have a shared identity or experience</a:t>
            </a:r>
          </a:p>
        </p:txBody>
      </p:sp>
    </p:spTree>
    <p:extLst>
      <p:ext uri="{BB962C8B-B14F-4D97-AF65-F5344CB8AC3E}">
        <p14:creationId xmlns:p14="http://schemas.microsoft.com/office/powerpoint/2010/main" val="187344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86726-E6E2-399E-0810-4A602A7EB3C9}"/>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DAE1009-58F4-A113-2342-7A6100181529}"/>
              </a:ext>
            </a:extLst>
          </p:cNvPr>
          <p:cNvSpPr/>
          <p:nvPr/>
        </p:nvSpPr>
        <p:spPr>
          <a:xfrm>
            <a:off x="4067277" y="0"/>
            <a:ext cx="812472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b="1" dirty="0">
                <a:solidFill>
                  <a:schemeClr val="tx1"/>
                </a:solidFill>
              </a:rPr>
              <a:t>Balance Issues with Positivity</a:t>
            </a:r>
            <a:br>
              <a:rPr lang="en-US" dirty="0">
                <a:solidFill>
                  <a:schemeClr val="tx1"/>
                </a:solidFill>
              </a:rPr>
            </a:br>
            <a:r>
              <a:rPr lang="en-US" dirty="0">
                <a:solidFill>
                  <a:schemeClr val="tx1"/>
                </a:solidFill>
              </a:rPr>
              <a:t>Don’t just highlight problems—generate positive emotions.</a:t>
            </a:r>
            <a:br>
              <a:rPr lang="en-US" dirty="0">
                <a:solidFill>
                  <a:schemeClr val="tx1"/>
                </a:solidFill>
              </a:rPr>
            </a:br>
            <a:r>
              <a:rPr lang="en-US" dirty="0">
                <a:solidFill>
                  <a:schemeClr val="tx1"/>
                </a:solidFill>
              </a:rPr>
              <a:t>→ Themes like nostalgia, future vision, and exclusivity drive engagement.</a:t>
            </a:r>
          </a:p>
          <a:p>
            <a:pPr lvl="0"/>
            <a:endParaRPr lang="en-US" dirty="0">
              <a:solidFill>
                <a:schemeClr val="tx1"/>
              </a:solidFill>
            </a:endParaRPr>
          </a:p>
          <a:p>
            <a:pPr marL="285750" lvl="0" indent="-285750">
              <a:buFont typeface="Arial" panose="020B0604020202020204" pitchFamily="34" charset="0"/>
              <a:buChar char="•"/>
            </a:pPr>
            <a:r>
              <a:rPr lang="en-US" b="1" dirty="0">
                <a:solidFill>
                  <a:schemeClr val="tx1"/>
                </a:solidFill>
              </a:rPr>
              <a:t>Bridge Online and Offline</a:t>
            </a:r>
            <a:br>
              <a:rPr lang="en-US" dirty="0">
                <a:solidFill>
                  <a:schemeClr val="tx1"/>
                </a:solidFill>
              </a:rPr>
            </a:br>
            <a:r>
              <a:rPr lang="en-US" dirty="0">
                <a:solidFill>
                  <a:schemeClr val="tx1"/>
                </a:solidFill>
              </a:rPr>
              <a:t>Use online platforms to </a:t>
            </a:r>
            <a:r>
              <a:rPr lang="en-US" dirty="0" err="1">
                <a:solidFill>
                  <a:schemeClr val="tx1"/>
                </a:solidFill>
              </a:rPr>
              <a:t>organise</a:t>
            </a:r>
            <a:r>
              <a:rPr lang="en-US" dirty="0">
                <a:solidFill>
                  <a:schemeClr val="tx1"/>
                </a:solidFill>
              </a:rPr>
              <a:t> offline events—and vice versa.</a:t>
            </a:r>
            <a:br>
              <a:rPr lang="en-US" dirty="0">
                <a:solidFill>
                  <a:schemeClr val="tx1"/>
                </a:solidFill>
              </a:rPr>
            </a:br>
            <a:r>
              <a:rPr lang="en-US" dirty="0">
                <a:solidFill>
                  <a:schemeClr val="tx1"/>
                </a:solidFill>
              </a:rPr>
              <a:t>→ Each activity fuels the other, strengthening community ties.</a:t>
            </a:r>
          </a:p>
          <a:p>
            <a:pPr lvl="0"/>
            <a:endParaRPr lang="en-US" dirty="0">
              <a:solidFill>
                <a:schemeClr val="tx1"/>
              </a:solidFill>
            </a:endParaRPr>
          </a:p>
          <a:p>
            <a:pPr marL="285750" lvl="0" indent="-285750">
              <a:buFont typeface="Arial" panose="020B0604020202020204" pitchFamily="34" charset="0"/>
              <a:buChar char="•"/>
            </a:pPr>
            <a:r>
              <a:rPr lang="en-US" b="1" dirty="0">
                <a:solidFill>
                  <a:schemeClr val="tx1"/>
                </a:solidFill>
              </a:rPr>
              <a:t>Use Creative Tools for Direct Connection</a:t>
            </a:r>
            <a:br>
              <a:rPr lang="en-US" dirty="0">
                <a:solidFill>
                  <a:schemeClr val="tx1"/>
                </a:solidFill>
              </a:rPr>
            </a:br>
            <a:r>
              <a:rPr lang="en-US" dirty="0">
                <a:solidFill>
                  <a:schemeClr val="tx1"/>
                </a:solidFill>
              </a:rPr>
              <a:t>Go beyond platform features—leverage all available tools and creative solutions to build direct relationships with community members.</a:t>
            </a:r>
            <a:br>
              <a:rPr lang="en-US" dirty="0">
                <a:solidFill>
                  <a:schemeClr val="tx1"/>
                </a:solidFill>
              </a:rPr>
            </a:br>
            <a:r>
              <a:rPr lang="en-US" dirty="0">
                <a:solidFill>
                  <a:schemeClr val="tx1"/>
                </a:solidFill>
              </a:rPr>
              <a:t>→ Collect emails, require event registration, and track participation to better understand your audience’s interests and offer tailored content products that help bridge communities.</a:t>
            </a:r>
          </a:p>
          <a:p>
            <a:pPr lvl="0"/>
            <a:endParaRPr lang="en-US" b="1" dirty="0">
              <a:solidFill>
                <a:schemeClr val="tx1"/>
              </a:solidFill>
            </a:endParaRPr>
          </a:p>
        </p:txBody>
      </p:sp>
      <p:cxnSp>
        <p:nvCxnSpPr>
          <p:cNvPr id="6" name="Straight Connector 5">
            <a:extLst>
              <a:ext uri="{FF2B5EF4-FFF2-40B4-BE49-F238E27FC236}">
                <a16:creationId xmlns:a16="http://schemas.microsoft.com/office/drawing/2014/main" id="{D3DF95EF-CBE9-C092-4470-5FF62690F524}"/>
              </a:ext>
            </a:extLst>
          </p:cNvPr>
          <p:cNvCxnSpPr>
            <a:cxnSpLocks/>
          </p:cNvCxnSpPr>
          <p:nvPr/>
        </p:nvCxnSpPr>
        <p:spPr>
          <a:xfrm>
            <a:off x="401211" y="619741"/>
            <a:ext cx="26467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FD49767-8CC7-9B8C-207D-2E1C03F8B83D}"/>
              </a:ext>
            </a:extLst>
          </p:cNvPr>
          <p:cNvCxnSpPr>
            <a:cxnSpLocks/>
          </p:cNvCxnSpPr>
          <p:nvPr/>
        </p:nvCxnSpPr>
        <p:spPr>
          <a:xfrm>
            <a:off x="401211" y="2356177"/>
            <a:ext cx="264678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649890C-45FE-8508-C9C1-2615C9E24C63}"/>
              </a:ext>
            </a:extLst>
          </p:cNvPr>
          <p:cNvCxnSpPr>
            <a:cxnSpLocks/>
          </p:cNvCxnSpPr>
          <p:nvPr/>
        </p:nvCxnSpPr>
        <p:spPr>
          <a:xfrm>
            <a:off x="401211" y="619741"/>
            <a:ext cx="32563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965872D-CA82-1AB2-0A6C-C959164753CE}"/>
              </a:ext>
            </a:extLst>
          </p:cNvPr>
          <p:cNvCxnSpPr>
            <a:cxnSpLocks/>
          </p:cNvCxnSpPr>
          <p:nvPr/>
        </p:nvCxnSpPr>
        <p:spPr>
          <a:xfrm>
            <a:off x="401211" y="2356177"/>
            <a:ext cx="3256389"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9967D1B8-7AF1-8494-10E6-0399AD3325FC}"/>
              </a:ext>
            </a:extLst>
          </p:cNvPr>
          <p:cNvSpPr txBox="1"/>
          <p:nvPr/>
        </p:nvSpPr>
        <p:spPr>
          <a:xfrm>
            <a:off x="401211" y="786517"/>
            <a:ext cx="2849989"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Building Communities: Where &amp; How</a:t>
            </a:r>
          </a:p>
        </p:txBody>
      </p:sp>
      <p:sp>
        <p:nvSpPr>
          <p:cNvPr id="10" name="TextBox 9">
            <a:extLst>
              <a:ext uri="{FF2B5EF4-FFF2-40B4-BE49-F238E27FC236}">
                <a16:creationId xmlns:a16="http://schemas.microsoft.com/office/drawing/2014/main" id="{C1618589-2D5D-6D32-628F-9CC0AB826CE5}"/>
              </a:ext>
            </a:extLst>
          </p:cNvPr>
          <p:cNvSpPr txBox="1"/>
          <p:nvPr/>
        </p:nvSpPr>
        <p:spPr>
          <a:xfrm>
            <a:off x="386786" y="2765386"/>
            <a:ext cx="3573029" cy="307777"/>
          </a:xfrm>
          <a:prstGeom prst="rect">
            <a:avLst/>
          </a:prstGeom>
          <a:noFill/>
        </p:spPr>
        <p:txBody>
          <a:bodyPr wrap="square">
            <a:spAutoFit/>
          </a:bodyPr>
          <a:lstStyle/>
          <a:p>
            <a:endParaRPr lang="en-US" sz="1400" dirty="0">
              <a:latin typeface="Times New Roman" panose="02020603050405020304" pitchFamily="18" charset="0"/>
              <a:cs typeface="Times New Roman" panose="02020603050405020304" pitchFamily="18" charset="0"/>
            </a:endParaRPr>
          </a:p>
        </p:txBody>
      </p:sp>
      <p:pic>
        <p:nvPicPr>
          <p:cNvPr id="2050" name="Picture 2" descr="Serene Seashell Headphones : listening to the sea">
            <a:extLst>
              <a:ext uri="{FF2B5EF4-FFF2-40B4-BE49-F238E27FC236}">
                <a16:creationId xmlns:a16="http://schemas.microsoft.com/office/drawing/2014/main" id="{95EEACD9-2231-59BC-5395-2AC76ABC8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45" y="3429000"/>
            <a:ext cx="3615920" cy="241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8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D1DCE-DA99-D85E-261A-B29A8DED2E5C}"/>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B0243152-10ED-38E7-CDC1-76FD8698F30A}"/>
              </a:ext>
            </a:extLst>
          </p:cNvPr>
          <p:cNvSpPr/>
          <p:nvPr/>
        </p:nvSpPr>
        <p:spPr>
          <a:xfrm>
            <a:off x="4067277" y="0"/>
            <a:ext cx="812472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solidFill>
                  <a:schemeClr val="tx1"/>
                </a:solidFill>
              </a:rPr>
              <a:t>Reel Like Insights</a:t>
            </a:r>
            <a:br>
              <a:rPr lang="en-GB" dirty="0">
                <a:solidFill>
                  <a:schemeClr val="tx1"/>
                </a:solidFill>
              </a:rPr>
            </a:br>
            <a:r>
              <a:rPr lang="en-GB" dirty="0">
                <a:solidFill>
                  <a:schemeClr val="tx1"/>
                </a:solidFill>
              </a:rPr>
              <a:t>See exactly which moments in your Reel triggered likes.</a:t>
            </a:r>
            <a:br>
              <a:rPr lang="en-GB" dirty="0">
                <a:solidFill>
                  <a:schemeClr val="tx1"/>
                </a:solidFill>
              </a:rPr>
            </a:br>
            <a:r>
              <a:rPr lang="en-GB" dirty="0">
                <a:solidFill>
                  <a:schemeClr val="tx1"/>
                </a:solidFill>
              </a:rPr>
              <a:t>→ Helps identify what content resonates most and refine your creative approach.</a:t>
            </a:r>
          </a:p>
          <a:p>
            <a:endParaRPr lang="en-GB" dirty="0">
              <a:solidFill>
                <a:schemeClr val="tx1"/>
              </a:solidFill>
            </a:endParaRPr>
          </a:p>
          <a:p>
            <a:r>
              <a:rPr lang="en-GB" dirty="0">
                <a:solidFill>
                  <a:schemeClr val="tx1"/>
                </a:solidFill>
              </a:rPr>
              <a:t>🖼️ </a:t>
            </a:r>
            <a:r>
              <a:rPr lang="en-GB" b="1" dirty="0">
                <a:solidFill>
                  <a:schemeClr val="tx1"/>
                </a:solidFill>
              </a:rPr>
              <a:t>Carousel Like Insights</a:t>
            </a:r>
            <a:br>
              <a:rPr lang="en-GB" dirty="0">
                <a:solidFill>
                  <a:schemeClr val="tx1"/>
                </a:solidFill>
              </a:rPr>
            </a:br>
            <a:r>
              <a:rPr lang="en-GB" dirty="0">
                <a:solidFill>
                  <a:schemeClr val="tx1"/>
                </a:solidFill>
              </a:rPr>
              <a:t>Discover which slide in your carousel prompted a like.</a:t>
            </a:r>
            <a:br>
              <a:rPr lang="en-GB" dirty="0">
                <a:solidFill>
                  <a:schemeClr val="tx1"/>
                </a:solidFill>
              </a:rPr>
            </a:br>
            <a:r>
              <a:rPr lang="en-GB" dirty="0">
                <a:solidFill>
                  <a:schemeClr val="tx1"/>
                </a:solidFill>
              </a:rPr>
              <a:t>→ Enables data-driven decisions—e.g. where to place your call to action.</a:t>
            </a:r>
          </a:p>
          <a:p>
            <a:endParaRPr lang="en-GB" dirty="0">
              <a:solidFill>
                <a:schemeClr val="tx1"/>
              </a:solidFill>
            </a:endParaRPr>
          </a:p>
          <a:p>
            <a:r>
              <a:rPr lang="en-GB" dirty="0">
                <a:solidFill>
                  <a:schemeClr val="tx1"/>
                </a:solidFill>
              </a:rPr>
              <a:t>📊 </a:t>
            </a:r>
            <a:r>
              <a:rPr lang="en-GB" b="1" dirty="0">
                <a:solidFill>
                  <a:schemeClr val="tx1"/>
                </a:solidFill>
              </a:rPr>
              <a:t>Post-Level Demographics</a:t>
            </a:r>
            <a:br>
              <a:rPr lang="en-GB" dirty="0">
                <a:solidFill>
                  <a:schemeClr val="tx1"/>
                </a:solidFill>
              </a:rPr>
            </a:br>
            <a:r>
              <a:rPr lang="en-GB" dirty="0">
                <a:solidFill>
                  <a:schemeClr val="tx1"/>
                </a:solidFill>
              </a:rPr>
              <a:t>View demographic breakdowns for each post and Reel.</a:t>
            </a:r>
            <a:br>
              <a:rPr lang="en-GB" dirty="0">
                <a:solidFill>
                  <a:schemeClr val="tx1"/>
                </a:solidFill>
              </a:rPr>
            </a:br>
            <a:r>
              <a:rPr lang="en-GB" dirty="0">
                <a:solidFill>
                  <a:schemeClr val="tx1"/>
                </a:solidFill>
              </a:rPr>
              <a:t>→ Understand who your content is reaching and tailor accordingly.</a:t>
            </a:r>
          </a:p>
          <a:p>
            <a:endParaRPr lang="en-GB" dirty="0">
              <a:solidFill>
                <a:schemeClr val="tx1"/>
              </a:solidFill>
            </a:endParaRPr>
          </a:p>
          <a:p>
            <a:r>
              <a:rPr lang="en-GB" dirty="0">
                <a:solidFill>
                  <a:schemeClr val="tx1"/>
                </a:solidFill>
              </a:rPr>
              <a:t>📈 </a:t>
            </a:r>
            <a:r>
              <a:rPr lang="en-GB" b="1" dirty="0">
                <a:solidFill>
                  <a:schemeClr val="tx1"/>
                </a:solidFill>
              </a:rPr>
              <a:t>Top Follower Drivers</a:t>
            </a:r>
            <a:br>
              <a:rPr lang="en-GB" dirty="0">
                <a:solidFill>
                  <a:schemeClr val="tx1"/>
                </a:solidFill>
              </a:rPr>
            </a:br>
            <a:r>
              <a:rPr lang="en-GB" dirty="0">
                <a:solidFill>
                  <a:schemeClr val="tx1"/>
                </a:solidFill>
              </a:rPr>
              <a:t>See in one place which posts and Reels converted viewers into followers.</a:t>
            </a:r>
            <a:br>
              <a:rPr lang="en-GB" dirty="0">
                <a:solidFill>
                  <a:schemeClr val="tx1"/>
                </a:solidFill>
              </a:rPr>
            </a:br>
            <a:r>
              <a:rPr lang="en-GB" dirty="0">
                <a:solidFill>
                  <a:schemeClr val="tx1"/>
                </a:solidFill>
              </a:rPr>
              <a:t>→ Learn what drives growth and how to replicate success.</a:t>
            </a:r>
          </a:p>
          <a:p>
            <a:endParaRPr lang="en-GB" dirty="0">
              <a:solidFill>
                <a:schemeClr val="tx1"/>
              </a:solidFill>
            </a:endParaRPr>
          </a:p>
          <a:p>
            <a:r>
              <a:rPr lang="en-GB" dirty="0">
                <a:solidFill>
                  <a:schemeClr val="tx1"/>
                </a:solidFill>
              </a:rPr>
              <a:t>🔎 </a:t>
            </a:r>
            <a:r>
              <a:rPr lang="en-GB" b="1" dirty="0">
                <a:solidFill>
                  <a:schemeClr val="tx1"/>
                </a:solidFill>
              </a:rPr>
              <a:t>Search Engine Visibility (Spring 2025)</a:t>
            </a:r>
            <a:br>
              <a:rPr lang="en-GB" b="1" dirty="0">
                <a:solidFill>
                  <a:schemeClr val="tx1"/>
                </a:solidFill>
              </a:rPr>
            </a:br>
            <a:r>
              <a:rPr lang="en-GB" dirty="0">
                <a:solidFill>
                  <a:schemeClr val="tx1"/>
                </a:solidFill>
              </a:rPr>
              <a:t>Instagram posts are now indexable by search engines.</a:t>
            </a:r>
            <a:br>
              <a:rPr lang="en-GB" dirty="0">
                <a:solidFill>
                  <a:schemeClr val="tx1"/>
                </a:solidFill>
              </a:rPr>
            </a:br>
            <a:r>
              <a:rPr lang="en-GB" dirty="0">
                <a:solidFill>
                  <a:schemeClr val="tx1"/>
                </a:solidFill>
              </a:rPr>
              <a:t>→ Local and niche content is more discoverable—account permission required.</a:t>
            </a:r>
          </a:p>
        </p:txBody>
      </p:sp>
      <p:cxnSp>
        <p:nvCxnSpPr>
          <p:cNvPr id="6" name="Straight Connector 5">
            <a:extLst>
              <a:ext uri="{FF2B5EF4-FFF2-40B4-BE49-F238E27FC236}">
                <a16:creationId xmlns:a16="http://schemas.microsoft.com/office/drawing/2014/main" id="{1DEEECD7-83FD-127D-1982-0DAC2A881AFC}"/>
              </a:ext>
            </a:extLst>
          </p:cNvPr>
          <p:cNvCxnSpPr>
            <a:cxnSpLocks/>
          </p:cNvCxnSpPr>
          <p:nvPr/>
        </p:nvCxnSpPr>
        <p:spPr>
          <a:xfrm>
            <a:off x="401211" y="619741"/>
            <a:ext cx="26467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AFAAD68-3E6E-657D-3272-5AF59A8AF33E}"/>
              </a:ext>
            </a:extLst>
          </p:cNvPr>
          <p:cNvCxnSpPr>
            <a:cxnSpLocks/>
          </p:cNvCxnSpPr>
          <p:nvPr/>
        </p:nvCxnSpPr>
        <p:spPr>
          <a:xfrm>
            <a:off x="401211" y="2356177"/>
            <a:ext cx="264678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D1668AB-7841-A4CA-A060-43AF90D26F81}"/>
              </a:ext>
            </a:extLst>
          </p:cNvPr>
          <p:cNvCxnSpPr>
            <a:cxnSpLocks/>
          </p:cNvCxnSpPr>
          <p:nvPr/>
        </p:nvCxnSpPr>
        <p:spPr>
          <a:xfrm>
            <a:off x="401211" y="619741"/>
            <a:ext cx="32563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AFDF250-91F6-995D-715B-3790E6E92A6B}"/>
              </a:ext>
            </a:extLst>
          </p:cNvPr>
          <p:cNvCxnSpPr>
            <a:cxnSpLocks/>
          </p:cNvCxnSpPr>
          <p:nvPr/>
        </p:nvCxnSpPr>
        <p:spPr>
          <a:xfrm>
            <a:off x="401211" y="2356177"/>
            <a:ext cx="3256389"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CC724ACE-D618-BF62-A411-5E8F61CFE0FD}"/>
              </a:ext>
            </a:extLst>
          </p:cNvPr>
          <p:cNvSpPr txBox="1"/>
          <p:nvPr/>
        </p:nvSpPr>
        <p:spPr>
          <a:xfrm>
            <a:off x="401211" y="786517"/>
            <a:ext cx="2849989"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Instagram: Important Updates</a:t>
            </a:r>
          </a:p>
        </p:txBody>
      </p:sp>
      <p:sp>
        <p:nvSpPr>
          <p:cNvPr id="10" name="TextBox 9">
            <a:extLst>
              <a:ext uri="{FF2B5EF4-FFF2-40B4-BE49-F238E27FC236}">
                <a16:creationId xmlns:a16="http://schemas.microsoft.com/office/drawing/2014/main" id="{7CE2D18F-5F7F-B507-129E-8727573F098A}"/>
              </a:ext>
            </a:extLst>
          </p:cNvPr>
          <p:cNvSpPr txBox="1"/>
          <p:nvPr/>
        </p:nvSpPr>
        <p:spPr>
          <a:xfrm>
            <a:off x="386786" y="2765386"/>
            <a:ext cx="3573029" cy="307777"/>
          </a:xfrm>
          <a:prstGeom prst="rect">
            <a:avLst/>
          </a:prstGeom>
          <a:noFill/>
        </p:spPr>
        <p:txBody>
          <a:bodyPr wrap="square">
            <a:spAutoFit/>
          </a:bodyPr>
          <a:lstStyle/>
          <a:p>
            <a:endParaRPr lang="en-US"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6A379C5-4ED0-1D28-C175-00A54CD3D384}"/>
              </a:ext>
            </a:extLst>
          </p:cNvPr>
          <p:cNvSpPr txBox="1"/>
          <p:nvPr/>
        </p:nvSpPr>
        <p:spPr>
          <a:xfrm>
            <a:off x="283537" y="6071483"/>
            <a:ext cx="3491736" cy="276999"/>
          </a:xfrm>
          <a:prstGeom prst="rect">
            <a:avLst/>
          </a:prstGeom>
          <a:noFill/>
        </p:spPr>
        <p:txBody>
          <a:bodyPr wrap="square">
            <a:spAutoFit/>
          </a:bodyPr>
          <a:lstStyle/>
          <a:p>
            <a:r>
              <a:rPr lang="en-US" sz="1200" dirty="0"/>
              <a:t>🔍</a:t>
            </a:r>
            <a:r>
              <a:rPr lang="en-US" sz="1200" u="sng" dirty="0">
                <a:hlinkClick r:id="rId3"/>
              </a:rPr>
              <a:t>Instagram Insights Updates</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66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95F7E-A8B9-1CD5-CF9C-86C55184B64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500386-07A5-7243-47CD-E2B965F9AF16}"/>
              </a:ext>
            </a:extLst>
          </p:cNvPr>
          <p:cNvSpPr txBox="1"/>
          <p:nvPr/>
        </p:nvSpPr>
        <p:spPr>
          <a:xfrm>
            <a:off x="409678" y="2987511"/>
            <a:ext cx="6722641" cy="1644296"/>
          </a:xfrm>
          <a:prstGeom prst="rect">
            <a:avLst/>
          </a:prstGeom>
          <a:noFill/>
        </p:spPr>
        <p:txBody>
          <a:bodyPr wrap="square" rtlCol="0">
            <a:spAutoFit/>
          </a:bodyPr>
          <a:lstStyle/>
          <a:p>
            <a:pPr>
              <a:lnSpc>
                <a:spcPct val="107000"/>
              </a:lnSpc>
            </a:pPr>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AUDIENCE ENGAGEMENT AND COMMUNITY BUILDING</a:t>
            </a:r>
          </a:p>
          <a:p>
            <a:pPr>
              <a:lnSpc>
                <a:spcPct val="107000"/>
              </a:lnSpc>
            </a:pPr>
            <a:endParaRPr lang="en-US" sz="2400" b="1"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nSpc>
                <a:spcPct val="107000"/>
              </a:lnSpc>
            </a:pPr>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September 17, 2025 </a:t>
            </a:r>
          </a:p>
        </p:txBody>
      </p:sp>
      <p:pic>
        <p:nvPicPr>
          <p:cNvPr id="33" name="Picture 32" descr="Shape&#10;&#10;Description automatically generated with medium confidence">
            <a:extLst>
              <a:ext uri="{FF2B5EF4-FFF2-40B4-BE49-F238E27FC236}">
                <a16:creationId xmlns:a16="http://schemas.microsoft.com/office/drawing/2014/main" id="{6565C082-13D0-788F-1342-9BCCF0E6E91D}"/>
              </a:ext>
            </a:extLst>
          </p:cNvPr>
          <p:cNvPicPr>
            <a:picLocks noChangeAspect="1"/>
          </p:cNvPicPr>
          <p:nvPr/>
        </p:nvPicPr>
        <p:blipFill>
          <a:blip r:embed="rId3"/>
          <a:stretch>
            <a:fillRect/>
          </a:stretch>
        </p:blipFill>
        <p:spPr>
          <a:xfrm>
            <a:off x="123888" y="5673452"/>
            <a:ext cx="2110468" cy="1240955"/>
          </a:xfrm>
          <a:prstGeom prst="rect">
            <a:avLst/>
          </a:prstGeom>
        </p:spPr>
      </p:pic>
      <p:pic>
        <p:nvPicPr>
          <p:cNvPr id="10" name="Picture 9">
            <a:extLst>
              <a:ext uri="{FF2B5EF4-FFF2-40B4-BE49-F238E27FC236}">
                <a16:creationId xmlns:a16="http://schemas.microsoft.com/office/drawing/2014/main" id="{C3EA12FE-19D9-95EC-5627-0B5FF36EA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244" y="6008911"/>
            <a:ext cx="5015588" cy="564253"/>
          </a:xfrm>
          <a:prstGeom prst="rect">
            <a:avLst/>
          </a:prstGeom>
        </p:spPr>
      </p:pic>
      <p:sp>
        <p:nvSpPr>
          <p:cNvPr id="4" name="Title 3">
            <a:extLst>
              <a:ext uri="{FF2B5EF4-FFF2-40B4-BE49-F238E27FC236}">
                <a16:creationId xmlns:a16="http://schemas.microsoft.com/office/drawing/2014/main" id="{6362957D-A153-BF7C-E8BF-05005379DD7B}"/>
              </a:ext>
            </a:extLst>
          </p:cNvPr>
          <p:cNvSpPr>
            <a:spLocks noGrp="1"/>
          </p:cNvSpPr>
          <p:nvPr>
            <p:ph type="title"/>
          </p:nvPr>
        </p:nvSpPr>
        <p:spPr>
          <a:xfrm>
            <a:off x="838200" y="216509"/>
            <a:ext cx="10515600" cy="1325563"/>
          </a:xfrm>
        </p:spPr>
        <p:txBody>
          <a:bodyPr/>
          <a:lstStyle/>
          <a:p>
            <a:r>
              <a:rPr lang="en-US" b="1" dirty="0"/>
              <a:t>TAKEAWAYS</a:t>
            </a:r>
          </a:p>
        </p:txBody>
      </p:sp>
      <p:sp>
        <p:nvSpPr>
          <p:cNvPr id="6" name="Content Placeholder 5">
            <a:extLst>
              <a:ext uri="{FF2B5EF4-FFF2-40B4-BE49-F238E27FC236}">
                <a16:creationId xmlns:a16="http://schemas.microsoft.com/office/drawing/2014/main" id="{583A3245-BFBB-51AE-7051-5112CAB8E4D3}"/>
              </a:ext>
            </a:extLst>
          </p:cNvPr>
          <p:cNvSpPr txBox="1">
            <a:spLocks noGrp="1"/>
          </p:cNvSpPr>
          <p:nvPr>
            <p:ph idx="1"/>
          </p:nvPr>
        </p:nvSpPr>
        <p:spPr>
          <a:xfrm>
            <a:off x="838198" y="1365400"/>
            <a:ext cx="8011078" cy="4372479"/>
          </a:xfrm>
          <a:prstGeom prst="rect">
            <a:avLst/>
          </a:prstGeom>
          <a:noFill/>
        </p:spPr>
        <p:txBody>
          <a:bodyPr wrap="square" rtlCol="0">
            <a:spAutoFit/>
          </a:bodyPr>
          <a:lstStyle/>
          <a:p>
            <a:pPr marL="0" indent="0">
              <a:buNone/>
            </a:pPr>
            <a:r>
              <a:rPr lang="en-GB" sz="2000" dirty="0"/>
              <a:t>⏳ </a:t>
            </a:r>
            <a:r>
              <a:rPr lang="en-GB" sz="1800" b="1" dirty="0">
                <a:latin typeface="Times New Roman" panose="02020603050405020304" pitchFamily="18" charset="0"/>
                <a:cs typeface="Times New Roman" panose="02020603050405020304" pitchFamily="18" charset="0"/>
              </a:rPr>
              <a:t>Engagement takes time and (human) resources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With a multitude of platforms, formats, and methods, audience engagement demands time and human resources. Focus on those that best serve your strategic goals.</a:t>
            </a:r>
          </a:p>
          <a:p>
            <a:pPr marL="0" indent="0">
              <a:buNone/>
            </a:pPr>
            <a:r>
              <a:rPr lang="en-GB" sz="1800" dirty="0">
                <a:latin typeface="Times New Roman" panose="02020603050405020304" pitchFamily="18" charset="0"/>
                <a:cs typeface="Times New Roman" panose="02020603050405020304" pitchFamily="18" charset="0"/>
              </a:rPr>
              <a:t>🤝 </a:t>
            </a:r>
            <a:r>
              <a:rPr lang="en-GB" sz="1800" b="1" dirty="0">
                <a:latin typeface="Times New Roman" panose="02020603050405020304" pitchFamily="18" charset="0"/>
                <a:cs typeface="Times New Roman" panose="02020603050405020304" pitchFamily="18" charset="0"/>
              </a:rPr>
              <a:t>Community engagement is about trust</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It’s about building relationships. That means showing commitment and making systematic, consistent efforts.</a:t>
            </a:r>
          </a:p>
          <a:p>
            <a:pPr marL="0" indent="0">
              <a:buNone/>
            </a:pPr>
            <a:r>
              <a:rPr lang="en-GB" sz="1800" dirty="0">
                <a:latin typeface="Times New Roman" panose="02020603050405020304" pitchFamily="18" charset="0"/>
                <a:cs typeface="Times New Roman" panose="02020603050405020304" pitchFamily="18" charset="0"/>
              </a:rPr>
              <a:t>🧪 </a:t>
            </a:r>
            <a:r>
              <a:rPr lang="en-GB" sz="1800" b="1" dirty="0">
                <a:latin typeface="Times New Roman" panose="02020603050405020304" pitchFamily="18" charset="0"/>
                <a:cs typeface="Times New Roman" panose="02020603050405020304" pitchFamily="18" charset="0"/>
              </a:rPr>
              <a:t>Experiment. Learn. Adapt.</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Try new things, embrace quick learning, and don’t fear failures—they’re part of the process.</a:t>
            </a:r>
          </a:p>
          <a:p>
            <a:pPr marL="0" indent="0">
              <a:buNone/>
            </a:pPr>
            <a:r>
              <a:rPr lang="en-GB" sz="1800" dirty="0">
                <a:latin typeface="Times New Roman" panose="02020603050405020304" pitchFamily="18" charset="0"/>
                <a:cs typeface="Times New Roman" panose="02020603050405020304" pitchFamily="18" charset="0"/>
              </a:rPr>
              <a:t>📱 </a:t>
            </a:r>
            <a:r>
              <a:rPr lang="en-GB" sz="1800" b="1" dirty="0">
                <a:latin typeface="Times New Roman" panose="02020603050405020304" pitchFamily="18" charset="0"/>
                <a:cs typeface="Times New Roman" panose="02020603050405020304" pitchFamily="18" charset="0"/>
              </a:rPr>
              <a:t>Stay tuned to social platforms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Most interactions happen there—and they’re constantly evolving. Keep up to stay relevant.</a:t>
            </a:r>
          </a:p>
          <a:p>
            <a:pPr marL="0" indent="0">
              <a:buNone/>
            </a:pPr>
            <a:r>
              <a:rPr lang="en-GB" sz="1800" dirty="0"/>
              <a:t>🤗 </a:t>
            </a:r>
            <a:r>
              <a:rPr lang="en-GB" sz="1800" b="1" dirty="0"/>
              <a:t>Connect with your PM4D peers</a:t>
            </a:r>
            <a:br>
              <a:rPr lang="en-GB" sz="1800" dirty="0"/>
            </a:br>
            <a:r>
              <a:rPr lang="en-GB" sz="1800" dirty="0"/>
              <a:t>There’s a wealth of knowledge in this group—reach out, exchange ideas, and learn from each other.</a:t>
            </a:r>
            <a:endParaRPr lang="en-US" kern="1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cartoon of a person with long hair and a hand&#10;&#10;Description automatically generated">
            <a:extLst>
              <a:ext uri="{FF2B5EF4-FFF2-40B4-BE49-F238E27FC236}">
                <a16:creationId xmlns:a16="http://schemas.microsoft.com/office/drawing/2014/main" id="{203B5916-8851-087B-3A4B-489328E8FA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244" y="1761414"/>
            <a:ext cx="2418592" cy="4096490"/>
          </a:xfrm>
          <a:prstGeom prst="rect">
            <a:avLst/>
          </a:prstGeom>
        </p:spPr>
      </p:pic>
    </p:spTree>
    <p:extLst>
      <p:ext uri="{BB962C8B-B14F-4D97-AF65-F5344CB8AC3E}">
        <p14:creationId xmlns:p14="http://schemas.microsoft.com/office/powerpoint/2010/main" val="194856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792906-2A43-16A8-960E-2E550D3DF659}"/>
              </a:ext>
            </a:extLst>
          </p:cNvPr>
          <p:cNvSpPr/>
          <p:nvPr/>
        </p:nvSpPr>
        <p:spPr>
          <a:xfrm>
            <a:off x="1" y="15114"/>
            <a:ext cx="12191999" cy="6858000"/>
          </a:xfrm>
          <a:prstGeom prst="rect">
            <a:avLst/>
          </a:prstGeom>
          <a:solidFill>
            <a:srgbClr val="769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9B6089B-57FD-DEE4-4666-4A30AFB6E81F}"/>
              </a:ext>
            </a:extLst>
          </p:cNvPr>
          <p:cNvSpPr txBox="1"/>
          <p:nvPr/>
        </p:nvSpPr>
        <p:spPr>
          <a:xfrm>
            <a:off x="422371" y="674976"/>
            <a:ext cx="6019947" cy="2065950"/>
          </a:xfrm>
          <a:prstGeom prst="rect">
            <a:avLst/>
          </a:prstGeom>
          <a:noFill/>
        </p:spPr>
        <p:txBody>
          <a:bodyPr wrap="square" rtlCol="0">
            <a:spAutoFit/>
          </a:bodyPr>
          <a:lstStyle/>
          <a:p>
            <a:pPr>
              <a:lnSpc>
                <a:spcPct val="75000"/>
              </a:lnSpc>
            </a:pPr>
            <a:r>
              <a:rPr lang="en-US" sz="57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WHY AUDIENCE ENGAGEMENT MATTERS</a:t>
            </a:r>
            <a:endParaRPr lang="en-US" sz="5700" b="1" dirty="0">
              <a:solidFill>
                <a:schemeClr val="bg1"/>
              </a:solidFill>
              <a:latin typeface="Arial Narrow" panose="020B0606020202030204" pitchFamily="34" charset="0"/>
              <a:ea typeface="Helvetica Neue Condensed Black" panose="02000503000000020004" pitchFamily="2" charset="0"/>
              <a:cs typeface="Helvetica Neue Condensed Black" panose="02000503000000020004" pitchFamily="2" charset="0"/>
            </a:endParaRPr>
          </a:p>
        </p:txBody>
      </p:sp>
      <p:sp>
        <p:nvSpPr>
          <p:cNvPr id="7" name="TextBox 6">
            <a:extLst>
              <a:ext uri="{FF2B5EF4-FFF2-40B4-BE49-F238E27FC236}">
                <a16:creationId xmlns:a16="http://schemas.microsoft.com/office/drawing/2014/main" id="{39D7F587-326D-DE06-1472-7A7530FB7B23}"/>
              </a:ext>
            </a:extLst>
          </p:cNvPr>
          <p:cNvSpPr txBox="1"/>
          <p:nvPr/>
        </p:nvSpPr>
        <p:spPr>
          <a:xfrm>
            <a:off x="6575410" y="1918919"/>
            <a:ext cx="5089079" cy="3655873"/>
          </a:xfrm>
          <a:prstGeom prst="rect">
            <a:avLst/>
          </a:prstGeom>
          <a:noFill/>
        </p:spPr>
        <p:txBody>
          <a:bodyPr wrap="square" rtlCol="0">
            <a:spAutoFit/>
          </a:bodyPr>
          <a:lstStyle/>
          <a:p>
            <a:pPr marL="285750" marR="0" lvl="0" indent="-285750">
              <a:lnSpc>
                <a:spcPct val="130000"/>
              </a:lnSpc>
              <a:spcBef>
                <a:spcPts val="0"/>
              </a:spcBef>
              <a:spcAft>
                <a:spcPts val="0"/>
              </a:spcAft>
              <a:buFont typeface="Arial" panose="020B0604020202020204" pitchFamily="34" charset="0"/>
              <a:buChar char="•"/>
            </a:pPr>
            <a:r>
              <a:rPr lang="en-US"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Contributes towards a better understanding of audiences and their needs </a:t>
            </a:r>
            <a:endParaRPr lang="en-US"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30000"/>
              </a:lnSpc>
              <a:buFont typeface="Arial" panose="020B0604020202020204" pitchFamily="34" charset="0"/>
              <a:buChar char="•"/>
            </a:pPr>
            <a:r>
              <a:rPr lang="en-GB"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Leads to stronger and more representative journalism</a:t>
            </a:r>
          </a:p>
          <a:p>
            <a:pPr marL="285750" marR="0" lvl="0" indent="-285750">
              <a:lnSpc>
                <a:spcPct val="130000"/>
              </a:lnSpc>
              <a:spcBef>
                <a:spcPts val="0"/>
              </a:spcBef>
              <a:spcAft>
                <a:spcPts val="0"/>
              </a:spcAft>
              <a:buFont typeface="Arial" panose="020B0604020202020204" pitchFamily="34" charset="0"/>
              <a:buChar char="•"/>
            </a:pPr>
            <a:r>
              <a:rPr lang="en-US"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Helps to inform, connect &amp; equip citizens with knowledge and tools they need to be active members of the society </a:t>
            </a:r>
          </a:p>
          <a:p>
            <a:pPr marL="285750" marR="0" lvl="0" indent="-285750">
              <a:lnSpc>
                <a:spcPct val="130000"/>
              </a:lnSpc>
              <a:spcBef>
                <a:spcPts val="0"/>
              </a:spcBef>
              <a:spcAft>
                <a:spcPts val="0"/>
              </a:spcAft>
              <a:buFont typeface="Arial" panose="020B0604020202020204" pitchFamily="34" charset="0"/>
              <a:buChar char="•"/>
            </a:pPr>
            <a:r>
              <a:rPr lang="en-US" kern="100" dirty="0">
                <a:solidFill>
                  <a:schemeClr val="bg1"/>
                </a:solidFill>
                <a:latin typeface="Arial" panose="020B0604020202020204" pitchFamily="34" charset="0"/>
                <a:ea typeface="Calibri" panose="020F0502020204030204" pitchFamily="34" charset="0"/>
                <a:cs typeface="Arial" panose="020B0604020202020204" pitchFamily="34" charset="0"/>
              </a:rPr>
              <a:t>Communities can sustain journalism, directly and indirectly, financially and by contributing their time and expertise</a:t>
            </a:r>
          </a:p>
        </p:txBody>
      </p:sp>
      <p:sp>
        <p:nvSpPr>
          <p:cNvPr id="12" name="TextBox 11">
            <a:extLst>
              <a:ext uri="{FF2B5EF4-FFF2-40B4-BE49-F238E27FC236}">
                <a16:creationId xmlns:a16="http://schemas.microsoft.com/office/drawing/2014/main" id="{3F88B7EE-0627-FCAB-65F8-9840AF774028}"/>
              </a:ext>
            </a:extLst>
          </p:cNvPr>
          <p:cNvSpPr txBox="1"/>
          <p:nvPr/>
        </p:nvSpPr>
        <p:spPr>
          <a:xfrm>
            <a:off x="6769015" y="5893372"/>
            <a:ext cx="4924322" cy="766172"/>
          </a:xfrm>
          <a:prstGeom prst="rect">
            <a:avLst/>
          </a:prstGeom>
          <a:noFill/>
        </p:spPr>
        <p:txBody>
          <a:bodyPr wrap="square" rtlCol="0">
            <a:spAutoFit/>
          </a:bodyPr>
          <a:lstStyle/>
          <a:p>
            <a:pPr marL="285750" marR="0" indent="-285750">
              <a:lnSpc>
                <a:spcPct val="107000"/>
              </a:lnSpc>
              <a:spcBef>
                <a:spcPts val="0"/>
              </a:spcBef>
              <a:spcAft>
                <a:spcPts val="800"/>
              </a:spcAft>
              <a:buFont typeface="Wingdings" panose="05000000000000000000" pitchFamily="2" charset="2"/>
              <a:buChar char="Ø"/>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Fundamental part of journalism mission</a:t>
            </a:r>
          </a:p>
          <a:p>
            <a:pPr marL="285750" marR="0" indent="-285750">
              <a:lnSpc>
                <a:spcPct val="107000"/>
              </a:lnSpc>
              <a:spcBef>
                <a:spcPts val="0"/>
              </a:spcBef>
              <a:spcAft>
                <a:spcPts val="800"/>
              </a:spcAft>
              <a:buFont typeface="Wingdings" panose="05000000000000000000" pitchFamily="2" charset="2"/>
              <a:buChar char="Ø"/>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Increases media viability</a:t>
            </a:r>
            <a:endParaRPr lang="ru-RU"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descr="A group of people sitting on the floor&#10;&#10;Description automatically generated">
            <a:extLst>
              <a:ext uri="{FF2B5EF4-FFF2-40B4-BE49-F238E27FC236}">
                <a16:creationId xmlns:a16="http://schemas.microsoft.com/office/drawing/2014/main" id="{394B5421-CD88-85D4-16FA-DCE721E6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11" y="2740926"/>
            <a:ext cx="3920281" cy="3920281"/>
          </a:xfrm>
          <a:prstGeom prst="rect">
            <a:avLst/>
          </a:prstGeom>
        </p:spPr>
      </p:pic>
    </p:spTree>
    <p:extLst>
      <p:ext uri="{BB962C8B-B14F-4D97-AF65-F5344CB8AC3E}">
        <p14:creationId xmlns:p14="http://schemas.microsoft.com/office/powerpoint/2010/main" val="32080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40746E-9A36-AEF2-463F-2D119A556C2F}"/>
              </a:ext>
            </a:extLst>
          </p:cNvPr>
          <p:cNvSpPr/>
          <p:nvPr/>
        </p:nvSpPr>
        <p:spPr>
          <a:xfrm>
            <a:off x="4067277" y="0"/>
            <a:ext cx="812472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cxnSp>
        <p:nvCxnSpPr>
          <p:cNvPr id="6" name="Straight Connector 5">
            <a:extLst>
              <a:ext uri="{FF2B5EF4-FFF2-40B4-BE49-F238E27FC236}">
                <a16:creationId xmlns:a16="http://schemas.microsoft.com/office/drawing/2014/main" id="{31F59F42-C255-8BA5-5EE4-BAF46288C1CC}"/>
              </a:ext>
            </a:extLst>
          </p:cNvPr>
          <p:cNvCxnSpPr>
            <a:cxnSpLocks/>
          </p:cNvCxnSpPr>
          <p:nvPr/>
        </p:nvCxnSpPr>
        <p:spPr>
          <a:xfrm>
            <a:off x="401211" y="619741"/>
            <a:ext cx="26467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0A3E7CB-C82A-9F2A-2619-835EED82343F}"/>
              </a:ext>
            </a:extLst>
          </p:cNvPr>
          <p:cNvCxnSpPr>
            <a:cxnSpLocks/>
          </p:cNvCxnSpPr>
          <p:nvPr/>
        </p:nvCxnSpPr>
        <p:spPr>
          <a:xfrm>
            <a:off x="401211" y="2356177"/>
            <a:ext cx="264678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1FA0E98-6BD5-FB5C-BB9D-DBC033333DB5}"/>
              </a:ext>
            </a:extLst>
          </p:cNvPr>
          <p:cNvCxnSpPr>
            <a:cxnSpLocks/>
          </p:cNvCxnSpPr>
          <p:nvPr/>
        </p:nvCxnSpPr>
        <p:spPr>
          <a:xfrm>
            <a:off x="401211" y="619741"/>
            <a:ext cx="32563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2D41085-2A3A-3153-66E4-C02D88D9019C}"/>
              </a:ext>
            </a:extLst>
          </p:cNvPr>
          <p:cNvCxnSpPr>
            <a:cxnSpLocks/>
          </p:cNvCxnSpPr>
          <p:nvPr/>
        </p:nvCxnSpPr>
        <p:spPr>
          <a:xfrm>
            <a:off x="401211" y="2356177"/>
            <a:ext cx="3256389"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47618FC1-86E8-2E6C-5E9F-1CCD2650BDEA}"/>
              </a:ext>
            </a:extLst>
          </p:cNvPr>
          <p:cNvSpPr txBox="1"/>
          <p:nvPr/>
        </p:nvSpPr>
        <p:spPr>
          <a:xfrm>
            <a:off x="401211" y="786517"/>
            <a:ext cx="2849989"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Content-centric vs.</a:t>
            </a:r>
          </a:p>
          <a:p>
            <a:r>
              <a:rPr lang="en-US" sz="3200" dirty="0">
                <a:latin typeface="Times New Roman" panose="02020603050405020304" pitchFamily="18" charset="0"/>
                <a:cs typeface="Times New Roman" panose="02020603050405020304" pitchFamily="18" charset="0"/>
              </a:rPr>
              <a:t>Change-centric</a:t>
            </a:r>
          </a:p>
        </p:txBody>
      </p:sp>
      <p:sp>
        <p:nvSpPr>
          <p:cNvPr id="8" name="TextBox 7">
            <a:extLst>
              <a:ext uri="{FF2B5EF4-FFF2-40B4-BE49-F238E27FC236}">
                <a16:creationId xmlns:a16="http://schemas.microsoft.com/office/drawing/2014/main" id="{0FA8C9C1-C1DA-3293-006C-286A28578180}"/>
              </a:ext>
            </a:extLst>
          </p:cNvPr>
          <p:cNvSpPr txBox="1"/>
          <p:nvPr/>
        </p:nvSpPr>
        <p:spPr>
          <a:xfrm>
            <a:off x="386786" y="6071483"/>
            <a:ext cx="3491736"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 </a:t>
            </a:r>
            <a:r>
              <a:rPr lang="en-US" sz="1200" u="sng" dirty="0">
                <a:latin typeface="Times New Roman" panose="02020603050405020304" pitchFamily="18" charset="0"/>
                <a:cs typeface="Times New Roman" panose="02020603050405020304" pitchFamily="18" charset="0"/>
                <a:hlinkClick r:id="rId3"/>
              </a:rPr>
              <a:t>The Change-Centric Journalism Framework</a:t>
            </a:r>
            <a:endParaRPr lang="en-US" sz="1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A3B7894-0D4F-0C33-B343-CF313156E574}"/>
              </a:ext>
            </a:extLst>
          </p:cNvPr>
          <p:cNvSpPr txBox="1"/>
          <p:nvPr/>
        </p:nvSpPr>
        <p:spPr>
          <a:xfrm>
            <a:off x="386786" y="2765386"/>
            <a:ext cx="3573029" cy="307777"/>
          </a:xfrm>
          <a:prstGeom prst="rect">
            <a:avLst/>
          </a:prstGeom>
          <a:noFill/>
        </p:spPr>
        <p:txBody>
          <a:bodyPr wrap="square">
            <a:spAutoFit/>
          </a:bodyPr>
          <a:lstStyle/>
          <a:p>
            <a:endParaRPr lang="en-US" sz="1400" dirty="0">
              <a:latin typeface="Times New Roman" panose="02020603050405020304" pitchFamily="18" charset="0"/>
              <a:cs typeface="Times New Roman" panose="02020603050405020304" pitchFamily="18" charset="0"/>
            </a:endParaRPr>
          </a:p>
        </p:txBody>
      </p:sp>
      <p:pic>
        <p:nvPicPr>
          <p:cNvPr id="4" name="Picture 3" descr="A screenshot of a computer&#10;&#10;AI-generated content may be incorrect.">
            <a:extLst>
              <a:ext uri="{FF2B5EF4-FFF2-40B4-BE49-F238E27FC236}">
                <a16:creationId xmlns:a16="http://schemas.microsoft.com/office/drawing/2014/main" id="{D6AD0BA5-E23C-5424-26CC-F58DD619A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130" y="0"/>
            <a:ext cx="4736935" cy="6858000"/>
          </a:xfrm>
          <a:prstGeom prst="rect">
            <a:avLst/>
          </a:prstGeom>
        </p:spPr>
      </p:pic>
      <p:sp>
        <p:nvSpPr>
          <p:cNvPr id="9" name="TextBox 8">
            <a:extLst>
              <a:ext uri="{FF2B5EF4-FFF2-40B4-BE49-F238E27FC236}">
                <a16:creationId xmlns:a16="http://schemas.microsoft.com/office/drawing/2014/main" id="{5A16DCE5-2E60-A830-D303-08D119DB86BC}"/>
              </a:ext>
            </a:extLst>
          </p:cNvPr>
          <p:cNvSpPr txBox="1"/>
          <p:nvPr/>
        </p:nvSpPr>
        <p:spPr>
          <a:xfrm>
            <a:off x="386786" y="3224889"/>
            <a:ext cx="3270814" cy="1477328"/>
          </a:xfrm>
          <a:prstGeom prst="rect">
            <a:avLst/>
          </a:prstGeom>
          <a:noFill/>
        </p:spPr>
        <p:txBody>
          <a:bodyPr wrap="square">
            <a:spAutoFit/>
          </a:bodyPr>
          <a:lstStyle/>
          <a:p>
            <a:r>
              <a:rPr lang="en-GB" b="0" i="0" dirty="0">
                <a:solidFill>
                  <a:srgbClr val="334155"/>
                </a:solidFill>
                <a:effectLst/>
                <a:latin typeface="Times New Roman" panose="02020603050405020304" pitchFamily="18" charset="0"/>
                <a:cs typeface="Times New Roman" panose="02020603050405020304" pitchFamily="18" charset="0"/>
              </a:rPr>
              <a:t>Change-</a:t>
            </a:r>
            <a:r>
              <a:rPr lang="ru-RU" b="0" i="0" dirty="0">
                <a:solidFill>
                  <a:srgbClr val="334155"/>
                </a:solidFill>
                <a:effectLst/>
                <a:latin typeface="Times New Roman" panose="02020603050405020304" pitchFamily="18" charset="0"/>
                <a:cs typeface="Times New Roman" panose="02020603050405020304" pitchFamily="18" charset="0"/>
              </a:rPr>
              <a:t>с</a:t>
            </a:r>
            <a:r>
              <a:rPr lang="en-GB" b="0" i="0" dirty="0" err="1">
                <a:solidFill>
                  <a:srgbClr val="334155"/>
                </a:solidFill>
                <a:effectLst/>
                <a:latin typeface="Times New Roman" panose="02020603050405020304" pitchFamily="18" charset="0"/>
                <a:cs typeface="Times New Roman" panose="02020603050405020304" pitchFamily="18" charset="0"/>
              </a:rPr>
              <a:t>entric</a:t>
            </a:r>
            <a:r>
              <a:rPr lang="en-GB" b="0" i="0" dirty="0">
                <a:solidFill>
                  <a:srgbClr val="334155"/>
                </a:solidFill>
                <a:effectLst/>
                <a:latin typeface="Times New Roman" panose="02020603050405020304" pitchFamily="18" charset="0"/>
                <a:cs typeface="Times New Roman" panose="02020603050405020304" pitchFamily="18" charset="0"/>
              </a:rPr>
              <a:t> framework draws on the practical experience of small-to-medium digital outlets with a preference for local and investigative work</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12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9ADF4-79BD-E3A3-11B9-52E419895D2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0B968157-CF8F-3193-8E70-3EF22F4761E1}"/>
              </a:ext>
            </a:extLst>
          </p:cNvPr>
          <p:cNvSpPr/>
          <p:nvPr/>
        </p:nvSpPr>
        <p:spPr>
          <a:xfrm>
            <a:off x="4067277" y="0"/>
            <a:ext cx="812472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Platforms aren’t just distribution channels — they’re tools for strategic connections.</a:t>
            </a:r>
          </a:p>
          <a:p>
            <a:br>
              <a:rPr lang="en-GB" dirty="0">
                <a:solidFill>
                  <a:schemeClr val="tx1"/>
                </a:solidFill>
              </a:rPr>
            </a:br>
            <a:r>
              <a:rPr lang="en-GB" dirty="0">
                <a:solidFill>
                  <a:schemeClr val="tx1"/>
                </a:solidFill>
              </a:rPr>
              <a:t>🎯 Every engagement effort should clarify two things: </a:t>
            </a:r>
            <a:r>
              <a:rPr lang="en-GB" b="1" dirty="0">
                <a:solidFill>
                  <a:schemeClr val="tx1"/>
                </a:solidFill>
              </a:rPr>
              <a:t>What is this story for, and who is it for?</a:t>
            </a:r>
          </a:p>
          <a:p>
            <a:br>
              <a:rPr lang="en-GB" dirty="0">
                <a:solidFill>
                  <a:schemeClr val="tx1"/>
                </a:solidFill>
              </a:rPr>
            </a:br>
            <a:r>
              <a:rPr lang="en-GB" dirty="0">
                <a:solidFill>
                  <a:schemeClr val="tx1"/>
                </a:solidFill>
              </a:rPr>
              <a:t>🔁 When platforms are used with intention, engagement efforts create feedback loops that reveal what audiences find valuable, and why.</a:t>
            </a:r>
          </a:p>
          <a:p>
            <a:br>
              <a:rPr lang="en-GB" dirty="0">
                <a:solidFill>
                  <a:schemeClr val="tx1"/>
                </a:solidFill>
              </a:rPr>
            </a:br>
            <a:r>
              <a:rPr lang="en-GB" dirty="0">
                <a:solidFill>
                  <a:schemeClr val="tx1"/>
                </a:solidFill>
              </a:rPr>
              <a:t>🤝 Instead of chasing visibility, it plans for meaningful interactions.</a:t>
            </a:r>
          </a:p>
          <a:p>
            <a:br>
              <a:rPr lang="en-GB" dirty="0">
                <a:solidFill>
                  <a:schemeClr val="tx1"/>
                </a:solidFill>
              </a:rPr>
            </a:br>
            <a:r>
              <a:rPr lang="en-GB" dirty="0">
                <a:solidFill>
                  <a:schemeClr val="tx1"/>
                </a:solidFill>
              </a:rPr>
              <a:t>📣 Prioritises showing that audience voices resonate in the newsroom and that their participation matters.</a:t>
            </a:r>
            <a:endParaRPr lang="en-US" dirty="0">
              <a:solidFill>
                <a:schemeClr val="tx1"/>
              </a:solidFill>
            </a:endParaRPr>
          </a:p>
        </p:txBody>
      </p:sp>
      <p:cxnSp>
        <p:nvCxnSpPr>
          <p:cNvPr id="6" name="Straight Connector 5">
            <a:extLst>
              <a:ext uri="{FF2B5EF4-FFF2-40B4-BE49-F238E27FC236}">
                <a16:creationId xmlns:a16="http://schemas.microsoft.com/office/drawing/2014/main" id="{00BCB6A9-EF82-80F2-813B-F7F1239864CC}"/>
              </a:ext>
            </a:extLst>
          </p:cNvPr>
          <p:cNvCxnSpPr>
            <a:cxnSpLocks/>
          </p:cNvCxnSpPr>
          <p:nvPr/>
        </p:nvCxnSpPr>
        <p:spPr>
          <a:xfrm>
            <a:off x="401211" y="619741"/>
            <a:ext cx="26467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0F1A009-EC1F-0697-FF8A-23A28E1D3DA2}"/>
              </a:ext>
            </a:extLst>
          </p:cNvPr>
          <p:cNvCxnSpPr>
            <a:cxnSpLocks/>
          </p:cNvCxnSpPr>
          <p:nvPr/>
        </p:nvCxnSpPr>
        <p:spPr>
          <a:xfrm>
            <a:off x="401211" y="2356177"/>
            <a:ext cx="264678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2BA11C1-A9F0-1855-75E5-02D2C2EFB481}"/>
              </a:ext>
            </a:extLst>
          </p:cNvPr>
          <p:cNvCxnSpPr>
            <a:cxnSpLocks/>
          </p:cNvCxnSpPr>
          <p:nvPr/>
        </p:nvCxnSpPr>
        <p:spPr>
          <a:xfrm>
            <a:off x="401211" y="619741"/>
            <a:ext cx="32563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7E8059A-FEBF-D5BF-218E-679A17B784A3}"/>
              </a:ext>
            </a:extLst>
          </p:cNvPr>
          <p:cNvCxnSpPr>
            <a:cxnSpLocks/>
          </p:cNvCxnSpPr>
          <p:nvPr/>
        </p:nvCxnSpPr>
        <p:spPr>
          <a:xfrm>
            <a:off x="401211" y="2356177"/>
            <a:ext cx="3256389"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257E3222-AC0D-901D-0139-70CDA7D93E86}"/>
              </a:ext>
            </a:extLst>
          </p:cNvPr>
          <p:cNvSpPr txBox="1"/>
          <p:nvPr/>
        </p:nvSpPr>
        <p:spPr>
          <a:xfrm>
            <a:off x="401211" y="786517"/>
            <a:ext cx="2849989"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Engagement in</a:t>
            </a:r>
          </a:p>
          <a:p>
            <a:r>
              <a:rPr lang="en-US" sz="3200" dirty="0">
                <a:latin typeface="Times New Roman" panose="02020603050405020304" pitchFamily="18" charset="0"/>
                <a:cs typeface="Times New Roman" panose="02020603050405020304" pitchFamily="18" charset="0"/>
              </a:rPr>
              <a:t>change-centric model</a:t>
            </a:r>
          </a:p>
        </p:txBody>
      </p:sp>
      <p:sp>
        <p:nvSpPr>
          <p:cNvPr id="8" name="TextBox 7">
            <a:extLst>
              <a:ext uri="{FF2B5EF4-FFF2-40B4-BE49-F238E27FC236}">
                <a16:creationId xmlns:a16="http://schemas.microsoft.com/office/drawing/2014/main" id="{3C5DC389-89BE-3C73-F9A5-5DC6F742CFBE}"/>
              </a:ext>
            </a:extLst>
          </p:cNvPr>
          <p:cNvSpPr txBox="1"/>
          <p:nvPr/>
        </p:nvSpPr>
        <p:spPr>
          <a:xfrm>
            <a:off x="386787" y="6238259"/>
            <a:ext cx="3491736" cy="276999"/>
          </a:xfrm>
          <a:prstGeom prst="rect">
            <a:avLst/>
          </a:prstGeom>
          <a:noFill/>
        </p:spPr>
        <p:txBody>
          <a:bodyPr wrap="square">
            <a:spAutoFit/>
          </a:bodyPr>
          <a:lstStyle/>
          <a:p>
            <a:r>
              <a:rPr lang="en-US" sz="1200" u="sng" dirty="0">
                <a:latin typeface="Times New Roman" panose="02020603050405020304" pitchFamily="18" charset="0"/>
                <a:cs typeface="Times New Roman" panose="02020603050405020304" pitchFamily="18" charset="0"/>
                <a:hlinkClick r:id="rId3"/>
              </a:rPr>
              <a:t>The Change-Centric Journalism Framework</a:t>
            </a:r>
            <a:endParaRPr lang="en-US" sz="1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9080E83-10B1-98F1-15F3-1D5086436D93}"/>
              </a:ext>
            </a:extLst>
          </p:cNvPr>
          <p:cNvSpPr txBox="1"/>
          <p:nvPr/>
        </p:nvSpPr>
        <p:spPr>
          <a:xfrm>
            <a:off x="386786" y="2765386"/>
            <a:ext cx="3573029" cy="307777"/>
          </a:xfrm>
          <a:prstGeom prst="rect">
            <a:avLst/>
          </a:prstGeom>
          <a:noFill/>
        </p:spPr>
        <p:txBody>
          <a:bodyPr wrap="square">
            <a:spAutoFit/>
          </a:bodyPr>
          <a:lstStyle/>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50336-7ECA-625D-E121-1C3F1D1F9F5D}"/>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8D2D9286-892E-5063-FDF6-8936A7E6A079}"/>
              </a:ext>
            </a:extLst>
          </p:cNvPr>
          <p:cNvSpPr/>
          <p:nvPr/>
        </p:nvSpPr>
        <p:spPr>
          <a:xfrm>
            <a:off x="4067277" y="0"/>
            <a:ext cx="812472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cxnSp>
        <p:nvCxnSpPr>
          <p:cNvPr id="6" name="Straight Connector 5">
            <a:extLst>
              <a:ext uri="{FF2B5EF4-FFF2-40B4-BE49-F238E27FC236}">
                <a16:creationId xmlns:a16="http://schemas.microsoft.com/office/drawing/2014/main" id="{2522C612-1A32-D532-CB29-784B39E95378}"/>
              </a:ext>
            </a:extLst>
          </p:cNvPr>
          <p:cNvCxnSpPr>
            <a:cxnSpLocks/>
          </p:cNvCxnSpPr>
          <p:nvPr/>
        </p:nvCxnSpPr>
        <p:spPr>
          <a:xfrm>
            <a:off x="401211" y="619741"/>
            <a:ext cx="26467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23F9B6C-7545-A408-F8FF-79D93D3D59FF}"/>
              </a:ext>
            </a:extLst>
          </p:cNvPr>
          <p:cNvCxnSpPr>
            <a:cxnSpLocks/>
          </p:cNvCxnSpPr>
          <p:nvPr/>
        </p:nvCxnSpPr>
        <p:spPr>
          <a:xfrm>
            <a:off x="401211" y="2356177"/>
            <a:ext cx="264678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90CA643-6E27-8271-1E91-E783C4437A5E}"/>
              </a:ext>
            </a:extLst>
          </p:cNvPr>
          <p:cNvCxnSpPr>
            <a:cxnSpLocks/>
          </p:cNvCxnSpPr>
          <p:nvPr/>
        </p:nvCxnSpPr>
        <p:spPr>
          <a:xfrm>
            <a:off x="401211" y="619741"/>
            <a:ext cx="32563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AC2E7FB-5649-2E4B-465D-392FFC6EEF67}"/>
              </a:ext>
            </a:extLst>
          </p:cNvPr>
          <p:cNvCxnSpPr>
            <a:cxnSpLocks/>
          </p:cNvCxnSpPr>
          <p:nvPr/>
        </p:nvCxnSpPr>
        <p:spPr>
          <a:xfrm>
            <a:off x="401211" y="2356177"/>
            <a:ext cx="3256389"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2B0604F0-7E68-0D6F-F6F3-C15FF5AD923B}"/>
              </a:ext>
            </a:extLst>
          </p:cNvPr>
          <p:cNvSpPr txBox="1"/>
          <p:nvPr/>
        </p:nvSpPr>
        <p:spPr>
          <a:xfrm>
            <a:off x="401211" y="786517"/>
            <a:ext cx="2849989"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Types and levels of engagement</a:t>
            </a:r>
          </a:p>
        </p:txBody>
      </p:sp>
      <p:pic>
        <p:nvPicPr>
          <p:cNvPr id="5" name="Picture 4" descr="An iceberg in the water&#10;&#10;Description automatically generated">
            <a:extLst>
              <a:ext uri="{FF2B5EF4-FFF2-40B4-BE49-F238E27FC236}">
                <a16:creationId xmlns:a16="http://schemas.microsoft.com/office/drawing/2014/main" id="{E1123B2C-2A4C-2E4D-4B77-A3E49AE07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569" y="0"/>
            <a:ext cx="7935969" cy="6858000"/>
          </a:xfrm>
          <a:prstGeom prst="rect">
            <a:avLst/>
          </a:prstGeom>
        </p:spPr>
      </p:pic>
      <p:sp>
        <p:nvSpPr>
          <p:cNvPr id="8" name="TextBox 7">
            <a:extLst>
              <a:ext uri="{FF2B5EF4-FFF2-40B4-BE49-F238E27FC236}">
                <a16:creationId xmlns:a16="http://schemas.microsoft.com/office/drawing/2014/main" id="{48D5208A-7A1E-40F8-47ED-3400A5F8A508}"/>
              </a:ext>
            </a:extLst>
          </p:cNvPr>
          <p:cNvSpPr txBox="1"/>
          <p:nvPr/>
        </p:nvSpPr>
        <p:spPr>
          <a:xfrm>
            <a:off x="386787" y="6238259"/>
            <a:ext cx="3491736" cy="461665"/>
          </a:xfrm>
          <a:prstGeom prst="rect">
            <a:avLst/>
          </a:prstGeom>
          <a:noFill/>
        </p:spPr>
        <p:txBody>
          <a:bodyPr wrap="square">
            <a:spAutoFit/>
          </a:bodyPr>
          <a:lstStyle/>
          <a:p>
            <a:r>
              <a:rPr lang="en-GB" sz="1200" dirty="0">
                <a:latin typeface="Times New Roman" panose="02020603050405020304" pitchFamily="18" charset="0"/>
                <a:cs typeface="Times New Roman" panose="02020603050405020304" pitchFamily="18" charset="0"/>
              </a:rPr>
              <a:t>Iceberg image from a </a:t>
            </a:r>
            <a:r>
              <a:rPr lang="en-GB" sz="1200" dirty="0">
                <a:latin typeface="Times New Roman" panose="02020603050405020304" pitchFamily="18" charset="0"/>
                <a:cs typeface="Times New Roman" panose="02020603050405020304" pitchFamily="18" charset="0"/>
                <a:hlinkClick r:id="rId4"/>
              </a:rPr>
              <a:t>presentation</a:t>
            </a:r>
            <a:r>
              <a:rPr lang="en-GB" sz="1200" dirty="0">
                <a:latin typeface="Times New Roman" panose="02020603050405020304" pitchFamily="18" charset="0"/>
                <a:cs typeface="Times New Roman" panose="02020603050405020304" pitchFamily="18" charset="0"/>
              </a:rPr>
              <a:t> by Jackie Hai,</a:t>
            </a:r>
          </a:p>
          <a:p>
            <a:r>
              <a:rPr lang="en-GB" sz="1200" dirty="0">
                <a:latin typeface="Times New Roman" panose="02020603050405020304" pitchFamily="18" charset="0"/>
                <a:cs typeface="Times New Roman" panose="02020603050405020304" pitchFamily="18" charset="0"/>
              </a:rPr>
              <a:t>director of Journalism that Matters </a:t>
            </a:r>
            <a:endParaRPr lang="en-US" sz="1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1314723-25A6-66B5-0FB8-6C3962D0B111}"/>
              </a:ext>
            </a:extLst>
          </p:cNvPr>
          <p:cNvSpPr txBox="1"/>
          <p:nvPr/>
        </p:nvSpPr>
        <p:spPr>
          <a:xfrm>
            <a:off x="386786" y="2765386"/>
            <a:ext cx="3573029" cy="3262432"/>
          </a:xfrm>
          <a:prstGeom prst="rect">
            <a:avLst/>
          </a:prstGeom>
          <a:noFill/>
        </p:spPr>
        <p:txBody>
          <a:bodyPr wrap="square">
            <a:spAutoFit/>
          </a:bodyPr>
          <a:lstStyle/>
          <a:p>
            <a:r>
              <a:rPr lang="en-GB" sz="2800" b="1" dirty="0">
                <a:latin typeface="Times New Roman" panose="02020603050405020304" pitchFamily="18" charset="0"/>
                <a:cs typeface="Times New Roman" panose="02020603050405020304" pitchFamily="18" charset="0"/>
              </a:rPr>
              <a:t>“</a:t>
            </a:r>
            <a:r>
              <a:rPr lang="en-GB" b="1" dirty="0">
                <a:latin typeface="Times New Roman" panose="02020603050405020304" pitchFamily="18" charset="0"/>
                <a:cs typeface="Times New Roman" panose="02020603050405020304" pitchFamily="18" charset="0"/>
              </a:rPr>
              <a:t>Audience engagement </a:t>
            </a:r>
            <a:r>
              <a:rPr lang="en-GB" dirty="0">
                <a:latin typeface="Times New Roman" panose="02020603050405020304" pitchFamily="18" charset="0"/>
                <a:cs typeface="Times New Roman" panose="02020603050405020304" pitchFamily="18" charset="0"/>
              </a:rPr>
              <a:t>is focused on building habit, loyalty, and audience revenue.</a:t>
            </a:r>
          </a:p>
          <a:p>
            <a:r>
              <a:rPr lang="en-GB" b="1" dirty="0">
                <a:latin typeface="Times New Roman" panose="02020603050405020304" pitchFamily="18" charset="0"/>
                <a:cs typeface="Times New Roman" panose="02020603050405020304" pitchFamily="18" charset="0"/>
              </a:rPr>
              <a:t>Community engagement</a:t>
            </a:r>
            <a:r>
              <a:rPr lang="en-GB" dirty="0">
                <a:latin typeface="Times New Roman" panose="02020603050405020304" pitchFamily="18" charset="0"/>
                <a:cs typeface="Times New Roman" panose="02020603050405020304" pitchFamily="18" charset="0"/>
              </a:rPr>
              <a:t> is about understanding voids in the local ecosystem and positioning the newsroom to help fill those. </a:t>
            </a:r>
            <a:r>
              <a:rPr lang="en-GB" sz="2800" b="1" dirty="0">
                <a:latin typeface="Times New Roman" panose="02020603050405020304" pitchFamily="18" charset="0"/>
                <a:cs typeface="Times New Roman" panose="02020603050405020304" pitchFamily="18" charset="0"/>
              </a:rPr>
              <a:t>”</a:t>
            </a:r>
          </a:p>
          <a:p>
            <a:endParaRPr lang="en-GB"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hlinkClick r:id="rId5"/>
              </a:rPr>
              <a:t>Ariel </a:t>
            </a:r>
            <a:r>
              <a:rPr lang="en-GB" sz="1400" dirty="0" err="1">
                <a:latin typeface="Times New Roman" panose="02020603050405020304" pitchFamily="18" charset="0"/>
                <a:cs typeface="Times New Roman" panose="02020603050405020304" pitchFamily="18" charset="0"/>
                <a:hlinkClick r:id="rId5"/>
              </a:rPr>
              <a:t>Zirulnick</a:t>
            </a:r>
            <a:r>
              <a:rPr lang="en-GB" sz="1400" dirty="0">
                <a:latin typeface="Times New Roman" panose="02020603050405020304" pitchFamily="18" charset="0"/>
                <a:cs typeface="Times New Roman" panose="02020603050405020304" pitchFamily="18" charset="0"/>
              </a:rPr>
              <a:t>, senior editor for community engagement at Southern California Public Radio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92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792906-2A43-16A8-960E-2E550D3DF659}"/>
              </a:ext>
            </a:extLst>
          </p:cNvPr>
          <p:cNvSpPr/>
          <p:nvPr/>
        </p:nvSpPr>
        <p:spPr>
          <a:xfrm>
            <a:off x="-609600" y="0"/>
            <a:ext cx="13411199" cy="6858000"/>
          </a:xfrm>
          <a:prstGeom prst="rect">
            <a:avLst/>
          </a:prstGeom>
          <a:solidFill>
            <a:srgbClr val="FF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 name="TextBox 1">
            <a:extLst>
              <a:ext uri="{FF2B5EF4-FFF2-40B4-BE49-F238E27FC236}">
                <a16:creationId xmlns:a16="http://schemas.microsoft.com/office/drawing/2014/main" id="{B8A9274A-7E51-4997-3A05-3A0E4B790A8B}"/>
              </a:ext>
            </a:extLst>
          </p:cNvPr>
          <p:cNvSpPr txBox="1"/>
          <p:nvPr/>
        </p:nvSpPr>
        <p:spPr>
          <a:xfrm>
            <a:off x="422371" y="674976"/>
            <a:ext cx="9104806" cy="1200329"/>
          </a:xfrm>
          <a:prstGeom prst="rect">
            <a:avLst/>
          </a:prstGeom>
          <a:noFill/>
        </p:spPr>
        <p:txBody>
          <a:bodyPr wrap="square" rtlCol="0">
            <a:spAutoFit/>
          </a:bodyPr>
          <a:lstStyle/>
          <a:p>
            <a:pPr>
              <a:lnSpc>
                <a:spcPct val="75000"/>
              </a:lnSpc>
            </a:pPr>
            <a:r>
              <a:rPr lang="en-US" sz="4800" b="1" dirty="0">
                <a:solidFill>
                  <a:schemeClr val="bg1"/>
                </a:solidFill>
                <a:latin typeface="Arial Narrow" panose="020B0606020202030204" pitchFamily="34" charset="0"/>
                <a:ea typeface="Calibri" panose="020F0502020204030204" pitchFamily="34" charset="0"/>
                <a:cs typeface="Arial" panose="020B0604020202020204" pitchFamily="34" charset="0"/>
              </a:rPr>
              <a:t>INFORM, ENGAGE</a:t>
            </a:r>
            <a:r>
              <a:rPr lang="ru-RU" sz="4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a:t>
            </a:r>
            <a:r>
              <a:rPr lang="en-US" sz="4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 EQUIP</a:t>
            </a:r>
          </a:p>
          <a:p>
            <a:pPr>
              <a:lnSpc>
                <a:spcPct val="75000"/>
              </a:lnSpc>
            </a:pPr>
            <a:r>
              <a:rPr lang="en-US" sz="4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YOUR AUDIENCES</a:t>
            </a:r>
            <a:endParaRPr lang="en-US" sz="4800" b="1" dirty="0">
              <a:solidFill>
                <a:schemeClr val="bg1"/>
              </a:solidFill>
              <a:latin typeface="Arial Narrow" panose="020B0606020202030204" pitchFamily="34" charset="0"/>
              <a:ea typeface="Helvetica Neue Condensed Black" panose="02000503000000020004" pitchFamily="2" charset="0"/>
              <a:cs typeface="Helvetica Neue Condensed Black" panose="02000503000000020004" pitchFamily="2" charset="0"/>
            </a:endParaRPr>
          </a:p>
        </p:txBody>
      </p:sp>
      <p:sp>
        <p:nvSpPr>
          <p:cNvPr id="6" name="TextBox 5">
            <a:extLst>
              <a:ext uri="{FF2B5EF4-FFF2-40B4-BE49-F238E27FC236}">
                <a16:creationId xmlns:a16="http://schemas.microsoft.com/office/drawing/2014/main" id="{AE1477F9-9C68-1A10-70B6-E20655803403}"/>
              </a:ext>
            </a:extLst>
          </p:cNvPr>
          <p:cNvSpPr txBox="1"/>
          <p:nvPr/>
        </p:nvSpPr>
        <p:spPr>
          <a:xfrm>
            <a:off x="2007313" y="5141825"/>
            <a:ext cx="7188938" cy="1304524"/>
          </a:xfrm>
          <a:prstGeom prst="rect">
            <a:avLst/>
          </a:prstGeom>
          <a:noFill/>
        </p:spPr>
        <p:txBody>
          <a:bodyPr wrap="square" rtlCol="0">
            <a:spAutoFit/>
          </a:bodyPr>
          <a:lstStyle/>
          <a:p>
            <a:pPr marR="0" lvl="0">
              <a:lnSpc>
                <a:spcPct val="107000"/>
              </a:lnSpc>
              <a:spcBef>
                <a:spcPts val="0"/>
              </a:spcBef>
              <a:spcAft>
                <a:spcPts val="800"/>
              </a:spcAft>
            </a:pPr>
            <a:r>
              <a:rPr lang="en-US" sz="2500" b="1" kern="100" dirty="0">
                <a:solidFill>
                  <a:schemeClr val="bg1"/>
                </a:solidFill>
                <a:effectLst/>
                <a:latin typeface="Roboto Medium" panose="02000000000000000000" pitchFamily="2" charset="0"/>
                <a:ea typeface="Roboto Medium" panose="02000000000000000000" pitchFamily="2" charset="0"/>
                <a:cs typeface="Arial" panose="020B0604020202020204" pitchFamily="34" charset="0"/>
              </a:rPr>
              <a:t>To equip is to</a:t>
            </a:r>
            <a:r>
              <a:rPr lang="en-US" sz="2500" kern="100" dirty="0">
                <a:solidFill>
                  <a:schemeClr val="bg1"/>
                </a:solidFill>
                <a:effectLst/>
                <a:latin typeface="Roboto Medium" panose="02000000000000000000" pitchFamily="2" charset="0"/>
                <a:ea typeface="Roboto Medium" panose="02000000000000000000" pitchFamily="2" charset="0"/>
                <a:cs typeface="Arial" panose="020B0604020202020204" pitchFamily="34" charset="0"/>
              </a:rPr>
              <a:t>… provide access and opportunities for public participation and production (‘democratizing’ </a:t>
            </a:r>
            <a:r>
              <a:rPr lang="en-US" sz="2500" kern="100" dirty="0">
                <a:solidFill>
                  <a:schemeClr val="bg1"/>
                </a:solidFill>
                <a:latin typeface="Roboto Medium" panose="02000000000000000000" pitchFamily="2" charset="0"/>
                <a:ea typeface="Roboto Medium" panose="02000000000000000000" pitchFamily="2" charset="0"/>
                <a:cs typeface="Arial" panose="020B0604020202020204" pitchFamily="34" charset="0"/>
              </a:rPr>
              <a:t>journalism skills and processes)</a:t>
            </a:r>
            <a:endParaRPr lang="ru-RU" sz="2500" kern="100" dirty="0">
              <a:solidFill>
                <a:schemeClr val="bg1"/>
              </a:solidFill>
              <a:effectLst/>
              <a:latin typeface="Roboto Medium" panose="02000000000000000000" pitchFamily="2" charset="0"/>
              <a:ea typeface="Roboto Medium"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C5D3BDDF-7C99-1D00-532B-49413250181D}"/>
              </a:ext>
            </a:extLst>
          </p:cNvPr>
          <p:cNvSpPr txBox="1"/>
          <p:nvPr/>
        </p:nvSpPr>
        <p:spPr>
          <a:xfrm>
            <a:off x="2007313" y="2767731"/>
            <a:ext cx="8832675" cy="892873"/>
          </a:xfrm>
          <a:prstGeom prst="rect">
            <a:avLst/>
          </a:prstGeom>
          <a:noFill/>
        </p:spPr>
        <p:txBody>
          <a:bodyPr wrap="square" rtlCol="0">
            <a:spAutoFit/>
          </a:bodyPr>
          <a:lstStyle/>
          <a:p>
            <a:pPr marR="0" lvl="0">
              <a:lnSpc>
                <a:spcPct val="107000"/>
              </a:lnSpc>
              <a:spcBef>
                <a:spcPts val="0"/>
              </a:spcBef>
              <a:spcAft>
                <a:spcPts val="800"/>
              </a:spcAft>
            </a:pPr>
            <a:r>
              <a:rPr lang="en-US" sz="2500" b="1" kern="100" dirty="0">
                <a:solidFill>
                  <a:schemeClr val="bg1"/>
                </a:solidFill>
                <a:effectLst/>
                <a:latin typeface="Roboto Medium" panose="02000000000000000000" pitchFamily="2" charset="0"/>
                <a:ea typeface="Roboto Medium" panose="02000000000000000000" pitchFamily="2" charset="0"/>
                <a:cs typeface="Arial" panose="020B0604020202020204" pitchFamily="34" charset="0"/>
              </a:rPr>
              <a:t>To inform is to</a:t>
            </a:r>
            <a:r>
              <a:rPr lang="en-US" sz="2500" kern="100" dirty="0">
                <a:solidFill>
                  <a:schemeClr val="bg1"/>
                </a:solidFill>
                <a:effectLst/>
                <a:latin typeface="Roboto Medium" panose="02000000000000000000" pitchFamily="2" charset="0"/>
                <a:ea typeface="Roboto Medium" panose="02000000000000000000" pitchFamily="2" charset="0"/>
                <a:cs typeface="Arial" panose="020B0604020202020204" pitchFamily="34" charset="0"/>
              </a:rPr>
              <a:t> … connect people’s interests to issues and analysis, and vice versa</a:t>
            </a:r>
            <a:endParaRPr lang="ru-RU" sz="2500" kern="100" dirty="0">
              <a:solidFill>
                <a:schemeClr val="bg1"/>
              </a:solidFill>
              <a:effectLst/>
              <a:latin typeface="Roboto Medium" panose="02000000000000000000" pitchFamily="2" charset="0"/>
              <a:ea typeface="Roboto Medium" panose="020000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6C2016A8-1A88-077B-D0BD-2581FA891B47}"/>
              </a:ext>
            </a:extLst>
          </p:cNvPr>
          <p:cNvSpPr txBox="1"/>
          <p:nvPr/>
        </p:nvSpPr>
        <p:spPr>
          <a:xfrm>
            <a:off x="1996821" y="4079076"/>
            <a:ext cx="8557968" cy="481222"/>
          </a:xfrm>
          <a:prstGeom prst="rect">
            <a:avLst/>
          </a:prstGeom>
          <a:noFill/>
        </p:spPr>
        <p:txBody>
          <a:bodyPr wrap="square" rtlCol="0">
            <a:spAutoFit/>
          </a:bodyPr>
          <a:lstStyle/>
          <a:p>
            <a:pPr marR="0" lvl="0">
              <a:lnSpc>
                <a:spcPct val="107000"/>
              </a:lnSpc>
              <a:spcBef>
                <a:spcPts val="0"/>
              </a:spcBef>
              <a:spcAft>
                <a:spcPts val="800"/>
              </a:spcAft>
            </a:pPr>
            <a:r>
              <a:rPr lang="en-US" sz="2500" b="1" kern="100" dirty="0">
                <a:solidFill>
                  <a:schemeClr val="bg1"/>
                </a:solidFill>
                <a:effectLst/>
                <a:latin typeface="Roboto Medium" panose="02000000000000000000" pitchFamily="2" charset="0"/>
                <a:ea typeface="Roboto Medium" panose="02000000000000000000" pitchFamily="2" charset="0"/>
                <a:cs typeface="Arial" panose="020B0604020202020204" pitchFamily="34" charset="0"/>
              </a:rPr>
              <a:t>To engage is to</a:t>
            </a:r>
            <a:r>
              <a:rPr lang="en-US" sz="2500" kern="100" dirty="0">
                <a:solidFill>
                  <a:schemeClr val="bg1"/>
                </a:solidFill>
                <a:effectLst/>
                <a:latin typeface="Roboto Medium" panose="02000000000000000000" pitchFamily="2" charset="0"/>
                <a:ea typeface="Roboto Medium" panose="02000000000000000000" pitchFamily="2" charset="0"/>
                <a:cs typeface="Arial" panose="020B0604020202020204" pitchFamily="34" charset="0"/>
              </a:rPr>
              <a:t>… build long-ter</a:t>
            </a:r>
            <a:r>
              <a:rPr lang="en-US" sz="2500" kern="100" dirty="0">
                <a:solidFill>
                  <a:schemeClr val="bg1"/>
                </a:solidFill>
                <a:latin typeface="Roboto Medium" panose="02000000000000000000" pitchFamily="2" charset="0"/>
                <a:ea typeface="Roboto Medium" panose="02000000000000000000" pitchFamily="2" charset="0"/>
                <a:cs typeface="Arial" panose="020B0604020202020204" pitchFamily="34" charset="0"/>
              </a:rPr>
              <a:t>m relationships with people</a:t>
            </a:r>
            <a:endParaRPr lang="ru-RU" sz="2500" kern="100" dirty="0">
              <a:solidFill>
                <a:schemeClr val="bg1"/>
              </a:solidFill>
              <a:effectLst/>
              <a:latin typeface="Roboto Medium" panose="02000000000000000000" pitchFamily="2" charset="0"/>
              <a:ea typeface="Roboto Medium" panose="02000000000000000000" pitchFamily="2" charset="0"/>
              <a:cs typeface="Arial" panose="020B0604020202020204" pitchFamily="34" charset="0"/>
            </a:endParaRPr>
          </a:p>
        </p:txBody>
      </p:sp>
      <p:pic>
        <p:nvPicPr>
          <p:cNvPr id="12" name="Picture 11">
            <a:extLst>
              <a:ext uri="{FF2B5EF4-FFF2-40B4-BE49-F238E27FC236}">
                <a16:creationId xmlns:a16="http://schemas.microsoft.com/office/drawing/2014/main" id="{283EAED1-27B5-8F00-A96F-BB9B44F21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1" y="5491474"/>
            <a:ext cx="956486" cy="952807"/>
          </a:xfrm>
          <a:prstGeom prst="rect">
            <a:avLst/>
          </a:prstGeom>
        </p:spPr>
      </p:pic>
      <p:pic>
        <p:nvPicPr>
          <p:cNvPr id="14" name="Picture 13">
            <a:extLst>
              <a:ext uri="{FF2B5EF4-FFF2-40B4-BE49-F238E27FC236}">
                <a16:creationId xmlns:a16="http://schemas.microsoft.com/office/drawing/2014/main" id="{948E6A08-FA86-1FD8-DF0D-7CFC4CCD9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89" y="2821840"/>
            <a:ext cx="904982" cy="838764"/>
          </a:xfrm>
          <a:prstGeom prst="rect">
            <a:avLst/>
          </a:prstGeom>
        </p:spPr>
      </p:pic>
      <p:pic>
        <p:nvPicPr>
          <p:cNvPr id="18" name="Picture 17">
            <a:extLst>
              <a:ext uri="{FF2B5EF4-FFF2-40B4-BE49-F238E27FC236}">
                <a16:creationId xmlns:a16="http://schemas.microsoft.com/office/drawing/2014/main" id="{66725836-ABD9-BFCC-17C2-392A77AEF2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40" y="4074323"/>
            <a:ext cx="864517" cy="897626"/>
          </a:xfrm>
          <a:prstGeom prst="rect">
            <a:avLst/>
          </a:prstGeom>
        </p:spPr>
      </p:pic>
    </p:spTree>
    <p:extLst>
      <p:ext uri="{BB962C8B-B14F-4D97-AF65-F5344CB8AC3E}">
        <p14:creationId xmlns:p14="http://schemas.microsoft.com/office/powerpoint/2010/main" val="2657012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BEDDE-FB67-7B9E-4918-37A14ADD97B9}"/>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BBDE812-3A6A-AB45-E3A1-DA29FEF79F46}"/>
              </a:ext>
            </a:extLst>
          </p:cNvPr>
          <p:cNvSpPr/>
          <p:nvPr/>
        </p:nvSpPr>
        <p:spPr>
          <a:xfrm>
            <a:off x="4067277" y="0"/>
            <a:ext cx="812472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u="sng" dirty="0">
                <a:solidFill>
                  <a:schemeClr val="tx1"/>
                </a:solidFill>
                <a:hlinkClick r:id="rId3">
                  <a:extLst>
                    <a:ext uri="{A12FA001-AC4F-418D-AE19-62706E023703}">
                      <ahyp:hlinkClr xmlns:ahyp="http://schemas.microsoft.com/office/drawing/2018/hyperlinkcolor" val="tx"/>
                    </a:ext>
                  </a:extLst>
                </a:hlinkClick>
              </a:rPr>
              <a:t>1. Defining Audience</a:t>
            </a:r>
            <a:r>
              <a:rPr lang="en-US" dirty="0">
                <a:solidFill>
                  <a:schemeClr val="tx1"/>
                </a:solidFill>
              </a:rPr>
              <a:t> – Clarify whom you serve and why they should care.</a:t>
            </a:r>
          </a:p>
          <a:p>
            <a:pPr marL="342900" lvl="0" indent="-342900">
              <a:buAutoNum type="arabicPeriod"/>
            </a:pPr>
            <a:endParaRPr lang="en-US" dirty="0">
              <a:solidFill>
                <a:schemeClr val="tx1"/>
              </a:solidFill>
            </a:endParaRPr>
          </a:p>
          <a:p>
            <a:pPr lvl="0"/>
            <a:r>
              <a:rPr lang="en-US" b="1" u="sng" dirty="0">
                <a:solidFill>
                  <a:schemeClr val="tx1"/>
                </a:solidFill>
                <a:hlinkClick r:id="rId4">
                  <a:extLst>
                    <a:ext uri="{A12FA001-AC4F-418D-AE19-62706E023703}">
                      <ahyp:hlinkClr xmlns:ahyp="http://schemas.microsoft.com/office/drawing/2018/hyperlinkcolor" val="tx"/>
                    </a:ext>
                  </a:extLst>
                </a:hlinkClick>
              </a:rPr>
              <a:t>2. Purposeful Engagement</a:t>
            </a:r>
            <a:r>
              <a:rPr lang="en-US" dirty="0">
                <a:solidFill>
                  <a:schemeClr val="tx1"/>
                </a:solidFill>
              </a:rPr>
              <a:t> – Define purposeful attention across the entire user journey and build meaningful relationships where it matters.</a:t>
            </a:r>
          </a:p>
          <a:p>
            <a:pPr lvl="0"/>
            <a:endParaRPr lang="en-US" dirty="0">
              <a:solidFill>
                <a:schemeClr val="tx1"/>
              </a:solidFill>
            </a:endParaRPr>
          </a:p>
          <a:p>
            <a:pPr lvl="0"/>
            <a:r>
              <a:rPr lang="en-US" b="1" u="sng" dirty="0">
                <a:solidFill>
                  <a:schemeClr val="tx1"/>
                </a:solidFill>
                <a:hlinkClick r:id="rId5">
                  <a:extLst>
                    <a:ext uri="{A12FA001-AC4F-418D-AE19-62706E023703}">
                      <ahyp:hlinkClr xmlns:ahyp="http://schemas.microsoft.com/office/drawing/2018/hyperlinkcolor" val="tx"/>
                    </a:ext>
                  </a:extLst>
                </a:hlinkClick>
              </a:rPr>
              <a:t>3. Measuring Success</a:t>
            </a:r>
            <a:r>
              <a:rPr lang="en-US" dirty="0">
                <a:solidFill>
                  <a:schemeClr val="tx1"/>
                </a:solidFill>
              </a:rPr>
              <a:t> – Adopt a data-driven view of success, selecting metrics that map directly to business impact and user value.</a:t>
            </a:r>
          </a:p>
          <a:p>
            <a:pPr lvl="0"/>
            <a:endParaRPr lang="en-US" dirty="0">
              <a:solidFill>
                <a:schemeClr val="tx1"/>
              </a:solidFill>
            </a:endParaRPr>
          </a:p>
          <a:p>
            <a:pPr lvl="0"/>
            <a:r>
              <a:rPr lang="en-US" b="1" u="sng" dirty="0">
                <a:solidFill>
                  <a:schemeClr val="tx1"/>
                </a:solidFill>
                <a:hlinkClick r:id="rId6">
                  <a:extLst>
                    <a:ext uri="{A12FA001-AC4F-418D-AE19-62706E023703}">
                      <ahyp:hlinkClr xmlns:ahyp="http://schemas.microsoft.com/office/drawing/2018/hyperlinkcolor" val="tx"/>
                    </a:ext>
                  </a:extLst>
                </a:hlinkClick>
              </a:rPr>
              <a:t>4. Audience Development</a:t>
            </a:r>
            <a:r>
              <a:rPr lang="en-US" dirty="0">
                <a:solidFill>
                  <a:schemeClr val="tx1"/>
                </a:solidFill>
              </a:rPr>
              <a:t> – Acquire skills and define clear roles, processes, and on- and off-platform tactics that turn strategy into repeatable action.</a:t>
            </a:r>
          </a:p>
          <a:p>
            <a:pPr lvl="0"/>
            <a:endParaRPr lang="en-US" dirty="0">
              <a:solidFill>
                <a:schemeClr val="tx1"/>
              </a:solidFill>
            </a:endParaRPr>
          </a:p>
          <a:p>
            <a:pPr lvl="0"/>
            <a:endParaRPr lang="en-US" dirty="0">
              <a:solidFill>
                <a:schemeClr val="tx1"/>
              </a:solidFill>
            </a:endParaRPr>
          </a:p>
          <a:p>
            <a:pPr lvl="0"/>
            <a:r>
              <a:rPr lang="en-GB" i="1" dirty="0">
                <a:solidFill>
                  <a:schemeClr val="tx1"/>
                </a:solidFill>
              </a:rPr>
              <a:t>“In a digital information ecosystem, prioritising audiences – their needs and habits – is journalism’s most resilient foundation for growth and impact, enabling newsrooms not just to survive but to adapt with purpose.”</a:t>
            </a:r>
            <a:endParaRPr lang="en-US" i="1" dirty="0">
              <a:solidFill>
                <a:schemeClr val="tx1"/>
              </a:solidFill>
            </a:endParaRPr>
          </a:p>
        </p:txBody>
      </p:sp>
      <p:cxnSp>
        <p:nvCxnSpPr>
          <p:cNvPr id="6" name="Straight Connector 5">
            <a:extLst>
              <a:ext uri="{FF2B5EF4-FFF2-40B4-BE49-F238E27FC236}">
                <a16:creationId xmlns:a16="http://schemas.microsoft.com/office/drawing/2014/main" id="{181E27EE-92C7-4E1B-338F-BFC6B00BF93B}"/>
              </a:ext>
            </a:extLst>
          </p:cNvPr>
          <p:cNvCxnSpPr>
            <a:cxnSpLocks/>
          </p:cNvCxnSpPr>
          <p:nvPr/>
        </p:nvCxnSpPr>
        <p:spPr>
          <a:xfrm>
            <a:off x="401211" y="619741"/>
            <a:ext cx="26467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635C66-2745-2125-1C66-5E64460BEA14}"/>
              </a:ext>
            </a:extLst>
          </p:cNvPr>
          <p:cNvCxnSpPr>
            <a:cxnSpLocks/>
          </p:cNvCxnSpPr>
          <p:nvPr/>
        </p:nvCxnSpPr>
        <p:spPr>
          <a:xfrm>
            <a:off x="401211" y="2356177"/>
            <a:ext cx="264678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637B46E-48E4-A878-AC90-21FB31D99DE5}"/>
              </a:ext>
            </a:extLst>
          </p:cNvPr>
          <p:cNvCxnSpPr>
            <a:cxnSpLocks/>
          </p:cNvCxnSpPr>
          <p:nvPr/>
        </p:nvCxnSpPr>
        <p:spPr>
          <a:xfrm>
            <a:off x="401211" y="619741"/>
            <a:ext cx="32563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A2B8791-EFB3-CFBE-56D5-EDC76D20A894}"/>
              </a:ext>
            </a:extLst>
          </p:cNvPr>
          <p:cNvCxnSpPr>
            <a:cxnSpLocks/>
          </p:cNvCxnSpPr>
          <p:nvPr/>
        </p:nvCxnSpPr>
        <p:spPr>
          <a:xfrm>
            <a:off x="401211" y="2356177"/>
            <a:ext cx="3256389"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230D80F9-15BE-D136-092A-9B8F265624A1}"/>
              </a:ext>
            </a:extLst>
          </p:cNvPr>
          <p:cNvSpPr txBox="1"/>
          <p:nvPr/>
        </p:nvSpPr>
        <p:spPr>
          <a:xfrm>
            <a:off x="401211" y="786517"/>
            <a:ext cx="2849989"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Elements of Audience Engagement</a:t>
            </a:r>
          </a:p>
        </p:txBody>
      </p:sp>
      <p:sp>
        <p:nvSpPr>
          <p:cNvPr id="8" name="TextBox 7">
            <a:extLst>
              <a:ext uri="{FF2B5EF4-FFF2-40B4-BE49-F238E27FC236}">
                <a16:creationId xmlns:a16="http://schemas.microsoft.com/office/drawing/2014/main" id="{62DB6BCC-7EE7-BA71-805F-66E6B9B56AA4}"/>
              </a:ext>
            </a:extLst>
          </p:cNvPr>
          <p:cNvSpPr txBox="1"/>
          <p:nvPr/>
        </p:nvSpPr>
        <p:spPr>
          <a:xfrm>
            <a:off x="283537" y="4673709"/>
            <a:ext cx="3491736" cy="1015663"/>
          </a:xfrm>
          <a:prstGeom prst="rect">
            <a:avLst/>
          </a:prstGeom>
          <a:noFill/>
        </p:spPr>
        <p:txBody>
          <a:bodyPr wrap="square">
            <a:spAutoFit/>
          </a:bodyPr>
          <a:lstStyle/>
          <a:p>
            <a:r>
              <a:rPr lang="en-US" sz="1200" dirty="0"/>
              <a:t>🔍</a:t>
            </a:r>
            <a:r>
              <a:rPr lang="en-US" sz="1200" u="sng" dirty="0">
                <a:latin typeface="Times New Roman" panose="02020603050405020304" pitchFamily="18" charset="0"/>
                <a:cs typeface="Times New Roman" panose="02020603050405020304" pitchFamily="18" charset="0"/>
                <a:hlinkClick r:id="rId7"/>
              </a:rPr>
              <a:t>Audience Engagement for Journalism Toolkit</a:t>
            </a:r>
            <a:r>
              <a:rPr lang="fr-FR" sz="1200" dirty="0">
                <a:latin typeface="Times New Roman" panose="02020603050405020304" pitchFamily="18" charset="0"/>
                <a:cs typeface="Times New Roman" panose="02020603050405020304" pitchFamily="18" charset="0"/>
              </a:rPr>
              <a:t> </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For audience‑focused professionals who are ready to build purposeful, engaged communities that sustain their mission.</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13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F853F-D012-7816-7440-47496BFC20D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0EBE7082-B7EA-5143-5067-EDDC86C14126}"/>
              </a:ext>
            </a:extLst>
          </p:cNvPr>
          <p:cNvSpPr/>
          <p:nvPr/>
        </p:nvSpPr>
        <p:spPr>
          <a:xfrm>
            <a:off x="4067277" y="0"/>
            <a:ext cx="812472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a:t>
            </a:r>
            <a:r>
              <a:rPr lang="en-GB" b="1" dirty="0">
                <a:solidFill>
                  <a:schemeClr val="tx1"/>
                </a:solidFill>
              </a:rPr>
              <a:t>Massive Computing Power</a:t>
            </a:r>
          </a:p>
          <a:p>
            <a:r>
              <a:rPr lang="en-GB" dirty="0">
                <a:solidFill>
                  <a:schemeClr val="tx1"/>
                </a:solidFill>
              </a:rPr>
              <a:t> All major social platforms now operate on large-scale neural networks, processing vast amounts of data—both user behaviour and content units.</a:t>
            </a:r>
            <a:br>
              <a:rPr lang="en-GB" dirty="0">
                <a:solidFill>
                  <a:schemeClr val="tx1"/>
                </a:solidFill>
              </a:rPr>
            </a:br>
            <a:endParaRPr lang="en-GB" dirty="0">
              <a:solidFill>
                <a:schemeClr val="tx1"/>
              </a:solidFill>
            </a:endParaRPr>
          </a:p>
          <a:p>
            <a:r>
              <a:rPr lang="en-GB" dirty="0">
                <a:solidFill>
                  <a:schemeClr val="tx1"/>
                </a:solidFill>
              </a:rPr>
              <a:t>📹 </a:t>
            </a:r>
            <a:r>
              <a:rPr lang="en-GB" b="1" dirty="0">
                <a:solidFill>
                  <a:schemeClr val="tx1"/>
                </a:solidFill>
              </a:rPr>
              <a:t>Video Content Explosion</a:t>
            </a:r>
          </a:p>
          <a:p>
            <a:r>
              <a:rPr lang="en-GB" dirty="0">
                <a:solidFill>
                  <a:schemeClr val="tx1"/>
                </a:solidFill>
              </a:rPr>
              <a:t>Over the past five years, there’s been a surge in video content. Platforms have made breakthroughs in video analytics, enabling them to match and process enormous volumes of data.</a:t>
            </a:r>
            <a:br>
              <a:rPr lang="en-GB" dirty="0">
                <a:solidFill>
                  <a:schemeClr val="tx1"/>
                </a:solidFill>
              </a:rPr>
            </a:br>
            <a:endParaRPr lang="en-GB" dirty="0">
              <a:solidFill>
                <a:schemeClr val="tx1"/>
              </a:solidFill>
            </a:endParaRPr>
          </a:p>
          <a:p>
            <a:r>
              <a:rPr lang="en-GB" dirty="0">
                <a:solidFill>
                  <a:schemeClr val="tx1"/>
                </a:solidFill>
              </a:rPr>
              <a:t>🧠 </a:t>
            </a:r>
            <a:r>
              <a:rPr lang="en-GB" b="1" dirty="0">
                <a:solidFill>
                  <a:schemeClr val="tx1"/>
                </a:solidFill>
              </a:rPr>
              <a:t>Personalised Algorithms </a:t>
            </a:r>
          </a:p>
          <a:p>
            <a:r>
              <a:rPr lang="en-GB" dirty="0">
                <a:solidFill>
                  <a:schemeClr val="tx1"/>
                </a:solidFill>
              </a:rPr>
              <a:t> Each user is served by a unique algorithm tailored to their behaviour and preferences.</a:t>
            </a:r>
          </a:p>
          <a:p>
            <a:br>
              <a:rPr lang="en-GB" dirty="0">
                <a:solidFill>
                  <a:schemeClr val="tx1"/>
                </a:solidFill>
              </a:rPr>
            </a:br>
            <a:r>
              <a:rPr lang="en-GB" dirty="0">
                <a:solidFill>
                  <a:schemeClr val="tx1"/>
                </a:solidFill>
              </a:rPr>
              <a:t>👥 </a:t>
            </a:r>
            <a:r>
              <a:rPr lang="en-GB" b="1" dirty="0">
                <a:solidFill>
                  <a:schemeClr val="tx1"/>
                </a:solidFill>
              </a:rPr>
              <a:t>Cohort-Based Targeting</a:t>
            </a:r>
          </a:p>
          <a:p>
            <a:r>
              <a:rPr lang="en-GB" dirty="0">
                <a:solidFill>
                  <a:schemeClr val="tx1"/>
                </a:solidFill>
              </a:rPr>
              <a:t>Platforms now group users into cohorts based on location, demographics, interests, values, and more—capturing the multidimensional nature of user.</a:t>
            </a:r>
            <a:endParaRPr lang="en-US" dirty="0">
              <a:solidFill>
                <a:schemeClr val="tx1"/>
              </a:solidFill>
            </a:endParaRPr>
          </a:p>
        </p:txBody>
      </p:sp>
      <p:cxnSp>
        <p:nvCxnSpPr>
          <p:cNvPr id="6" name="Straight Connector 5">
            <a:extLst>
              <a:ext uri="{FF2B5EF4-FFF2-40B4-BE49-F238E27FC236}">
                <a16:creationId xmlns:a16="http://schemas.microsoft.com/office/drawing/2014/main" id="{08546E3C-6FA3-50C8-C361-AEF000E4134F}"/>
              </a:ext>
            </a:extLst>
          </p:cNvPr>
          <p:cNvCxnSpPr>
            <a:cxnSpLocks/>
          </p:cNvCxnSpPr>
          <p:nvPr/>
        </p:nvCxnSpPr>
        <p:spPr>
          <a:xfrm>
            <a:off x="401211" y="619741"/>
            <a:ext cx="26467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6E17160-130C-1DB7-200E-A4A5E06ED0B8}"/>
              </a:ext>
            </a:extLst>
          </p:cNvPr>
          <p:cNvCxnSpPr>
            <a:cxnSpLocks/>
          </p:cNvCxnSpPr>
          <p:nvPr/>
        </p:nvCxnSpPr>
        <p:spPr>
          <a:xfrm>
            <a:off x="401211" y="2356177"/>
            <a:ext cx="264678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99C1726-C885-F1B7-6A82-7E2002342F2A}"/>
              </a:ext>
            </a:extLst>
          </p:cNvPr>
          <p:cNvCxnSpPr>
            <a:cxnSpLocks/>
          </p:cNvCxnSpPr>
          <p:nvPr/>
        </p:nvCxnSpPr>
        <p:spPr>
          <a:xfrm>
            <a:off x="401211" y="619741"/>
            <a:ext cx="32563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FB901FC-4F43-79B1-4E91-D4876C15D440}"/>
              </a:ext>
            </a:extLst>
          </p:cNvPr>
          <p:cNvCxnSpPr>
            <a:cxnSpLocks/>
          </p:cNvCxnSpPr>
          <p:nvPr/>
        </p:nvCxnSpPr>
        <p:spPr>
          <a:xfrm>
            <a:off x="401211" y="2356177"/>
            <a:ext cx="3256389"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88269F0A-B6E9-0339-BD06-2C0714A11247}"/>
              </a:ext>
            </a:extLst>
          </p:cNvPr>
          <p:cNvSpPr txBox="1"/>
          <p:nvPr/>
        </p:nvSpPr>
        <p:spPr>
          <a:xfrm>
            <a:off x="401211" y="786517"/>
            <a:ext cx="2849989"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Key Trends in Social Platforms</a:t>
            </a:r>
          </a:p>
        </p:txBody>
      </p:sp>
      <p:sp>
        <p:nvSpPr>
          <p:cNvPr id="10" name="TextBox 9">
            <a:extLst>
              <a:ext uri="{FF2B5EF4-FFF2-40B4-BE49-F238E27FC236}">
                <a16:creationId xmlns:a16="http://schemas.microsoft.com/office/drawing/2014/main" id="{1E26CA36-3416-2952-D98D-93811ECB4918}"/>
              </a:ext>
            </a:extLst>
          </p:cNvPr>
          <p:cNvSpPr txBox="1"/>
          <p:nvPr/>
        </p:nvSpPr>
        <p:spPr>
          <a:xfrm>
            <a:off x="386786" y="2765386"/>
            <a:ext cx="3573029" cy="307777"/>
          </a:xfrm>
          <a:prstGeom prst="rect">
            <a:avLst/>
          </a:prstGeom>
          <a:noFill/>
        </p:spPr>
        <p:txBody>
          <a:bodyPr wrap="square">
            <a:spAutoFit/>
          </a:bodyPr>
          <a:lstStyle/>
          <a:p>
            <a:endParaRPr lang="en-US" sz="1400" dirty="0">
              <a:latin typeface="Times New Roman" panose="02020603050405020304" pitchFamily="18" charset="0"/>
              <a:cs typeface="Times New Roman" panose="02020603050405020304" pitchFamily="18" charset="0"/>
            </a:endParaRPr>
          </a:p>
        </p:txBody>
      </p:sp>
      <p:pic>
        <p:nvPicPr>
          <p:cNvPr id="1026" name="Picture 2" descr="Sviestinis šakotis - Amazis">
            <a:extLst>
              <a:ext uri="{FF2B5EF4-FFF2-40B4-BE49-F238E27FC236}">
                <a16:creationId xmlns:a16="http://schemas.microsoft.com/office/drawing/2014/main" id="{1EA3FED9-B213-6A14-67EB-6985F16F6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51" y="2620049"/>
            <a:ext cx="5281512" cy="376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4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A8BA8-0CB3-7C3E-B3C0-54681FE37D7D}"/>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8C28132-F364-CF48-7C46-76B95443289E}"/>
              </a:ext>
            </a:extLst>
          </p:cNvPr>
          <p:cNvSpPr/>
          <p:nvPr/>
        </p:nvSpPr>
        <p:spPr>
          <a:xfrm>
            <a:off x="4067277" y="0"/>
            <a:ext cx="812472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solidFill>
                  <a:schemeClr val="tx1"/>
                </a:solidFill>
              </a:rPr>
              <a:t>Define &amp; Understand Your Audience Clearly</a:t>
            </a:r>
            <a:br>
              <a:rPr lang="en-GB" dirty="0">
                <a:solidFill>
                  <a:schemeClr val="tx1"/>
                </a:solidFill>
              </a:rPr>
            </a:br>
            <a:r>
              <a:rPr lang="en-GB" dirty="0">
                <a:solidFill>
                  <a:schemeClr val="tx1"/>
                </a:solidFill>
              </a:rPr>
              <a:t>Using data and research methods or creating personas (for new audiences). </a:t>
            </a:r>
          </a:p>
          <a:p>
            <a:r>
              <a:rPr lang="en-GB" dirty="0">
                <a:solidFill>
                  <a:schemeClr val="tx1"/>
                </a:solidFill>
              </a:rPr>
              <a:t>Editorial teams must continuously analyse audience interests at a granular level. Even when focusing on local or niche topics, users often engage with broad range of themes.</a:t>
            </a:r>
          </a:p>
          <a:p>
            <a:endParaRPr lang="en-GB" dirty="0">
              <a:solidFill>
                <a:schemeClr val="tx1"/>
              </a:solidFill>
            </a:endParaRPr>
          </a:p>
          <a:p>
            <a:r>
              <a:rPr lang="en-GB" dirty="0">
                <a:solidFill>
                  <a:schemeClr val="tx1"/>
                </a:solidFill>
              </a:rPr>
              <a:t>🪩 </a:t>
            </a:r>
            <a:r>
              <a:rPr lang="en-GB" b="1" dirty="0">
                <a:solidFill>
                  <a:schemeClr val="tx1"/>
                </a:solidFill>
              </a:rPr>
              <a:t>Build a Distinctive Brand</a:t>
            </a:r>
            <a:br>
              <a:rPr lang="en-GB" dirty="0">
                <a:solidFill>
                  <a:schemeClr val="tx1"/>
                </a:solidFill>
              </a:rPr>
            </a:br>
            <a:r>
              <a:rPr lang="en-GB" dirty="0">
                <a:solidFill>
                  <a:schemeClr val="tx1"/>
                </a:solidFill>
              </a:rPr>
              <a:t>Every piece of content carries a brand. Media must project a strong, recognisable journalistic identity—anchored in values and uniqueness—not just deliver information.</a:t>
            </a:r>
          </a:p>
          <a:p>
            <a:endParaRPr lang="en-GB" dirty="0">
              <a:solidFill>
                <a:schemeClr val="tx1"/>
              </a:solidFill>
            </a:endParaRPr>
          </a:p>
          <a:p>
            <a:r>
              <a:rPr lang="en-GB" dirty="0">
                <a:solidFill>
                  <a:schemeClr val="tx1"/>
                </a:solidFill>
              </a:rPr>
              <a:t>💬 </a:t>
            </a:r>
            <a:r>
              <a:rPr lang="en-GB" b="1" dirty="0">
                <a:solidFill>
                  <a:schemeClr val="tx1"/>
                </a:solidFill>
              </a:rPr>
              <a:t>Foster Core Engagement</a:t>
            </a:r>
            <a:br>
              <a:rPr lang="en-GB" b="1" dirty="0">
                <a:solidFill>
                  <a:schemeClr val="tx1"/>
                </a:solidFill>
              </a:rPr>
            </a:br>
            <a:r>
              <a:rPr lang="en-GB" dirty="0">
                <a:solidFill>
                  <a:schemeClr val="tx1"/>
                </a:solidFill>
              </a:rPr>
              <a:t>A loyal base of followers who consistently like and comment is essential. Platforms prioritise such content, amplifying it to similar users.</a:t>
            </a:r>
          </a:p>
          <a:p>
            <a:endParaRPr lang="en-GB" dirty="0">
              <a:solidFill>
                <a:schemeClr val="tx1"/>
              </a:solidFill>
            </a:endParaRPr>
          </a:p>
          <a:p>
            <a:r>
              <a:rPr lang="en-GB" dirty="0">
                <a:solidFill>
                  <a:schemeClr val="tx1"/>
                </a:solidFill>
              </a:rPr>
              <a:t>⏱️ </a:t>
            </a:r>
            <a:r>
              <a:rPr lang="en-GB" b="1" dirty="0">
                <a:solidFill>
                  <a:schemeClr val="tx1"/>
                </a:solidFill>
              </a:rPr>
              <a:t>Optimise for Watch Time</a:t>
            </a:r>
            <a:br>
              <a:rPr lang="en-GB" b="1" dirty="0">
                <a:solidFill>
                  <a:schemeClr val="tx1"/>
                </a:solidFill>
              </a:rPr>
            </a:br>
            <a:r>
              <a:rPr lang="en-GB" dirty="0">
                <a:solidFill>
                  <a:schemeClr val="tx1"/>
                </a:solidFill>
              </a:rPr>
              <a:t>For video, completion rate is key. A 50–70% watch-through rate is considered excellent and increases platform promotion.</a:t>
            </a:r>
          </a:p>
        </p:txBody>
      </p:sp>
      <p:cxnSp>
        <p:nvCxnSpPr>
          <p:cNvPr id="6" name="Straight Connector 5">
            <a:extLst>
              <a:ext uri="{FF2B5EF4-FFF2-40B4-BE49-F238E27FC236}">
                <a16:creationId xmlns:a16="http://schemas.microsoft.com/office/drawing/2014/main" id="{3AF9F3DE-78FA-8600-D066-DC779E3C7552}"/>
              </a:ext>
            </a:extLst>
          </p:cNvPr>
          <p:cNvCxnSpPr>
            <a:cxnSpLocks/>
          </p:cNvCxnSpPr>
          <p:nvPr/>
        </p:nvCxnSpPr>
        <p:spPr>
          <a:xfrm>
            <a:off x="401211" y="619741"/>
            <a:ext cx="26467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7E4EA71-0046-71AC-5AB5-B50B4EED3939}"/>
              </a:ext>
            </a:extLst>
          </p:cNvPr>
          <p:cNvCxnSpPr>
            <a:cxnSpLocks/>
          </p:cNvCxnSpPr>
          <p:nvPr/>
        </p:nvCxnSpPr>
        <p:spPr>
          <a:xfrm>
            <a:off x="401211" y="2356177"/>
            <a:ext cx="264678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BFBB08F-FCF1-74C1-6A7B-EC40E1F44C23}"/>
              </a:ext>
            </a:extLst>
          </p:cNvPr>
          <p:cNvCxnSpPr>
            <a:cxnSpLocks/>
          </p:cNvCxnSpPr>
          <p:nvPr/>
        </p:nvCxnSpPr>
        <p:spPr>
          <a:xfrm>
            <a:off x="401211" y="619741"/>
            <a:ext cx="32563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D5753F0-E111-F2D2-0392-BD440935EF6C}"/>
              </a:ext>
            </a:extLst>
          </p:cNvPr>
          <p:cNvCxnSpPr>
            <a:cxnSpLocks/>
          </p:cNvCxnSpPr>
          <p:nvPr/>
        </p:nvCxnSpPr>
        <p:spPr>
          <a:xfrm>
            <a:off x="401211" y="2356177"/>
            <a:ext cx="3256389"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19BBD0AF-F5E6-3E35-2DFF-7439DEDAA1AD}"/>
              </a:ext>
            </a:extLst>
          </p:cNvPr>
          <p:cNvSpPr txBox="1"/>
          <p:nvPr/>
        </p:nvSpPr>
        <p:spPr>
          <a:xfrm>
            <a:off x="401211" y="786517"/>
            <a:ext cx="2849989"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What This Means for Audience Engagement</a:t>
            </a:r>
          </a:p>
        </p:txBody>
      </p:sp>
      <p:sp>
        <p:nvSpPr>
          <p:cNvPr id="10" name="TextBox 9">
            <a:extLst>
              <a:ext uri="{FF2B5EF4-FFF2-40B4-BE49-F238E27FC236}">
                <a16:creationId xmlns:a16="http://schemas.microsoft.com/office/drawing/2014/main" id="{A4D8B4B4-7986-2691-A8E5-0C764E8B7339}"/>
              </a:ext>
            </a:extLst>
          </p:cNvPr>
          <p:cNvSpPr txBox="1"/>
          <p:nvPr/>
        </p:nvSpPr>
        <p:spPr>
          <a:xfrm>
            <a:off x="386786" y="2765386"/>
            <a:ext cx="3573029" cy="307777"/>
          </a:xfrm>
          <a:prstGeom prst="rect">
            <a:avLst/>
          </a:prstGeom>
          <a:noFill/>
        </p:spPr>
        <p:txBody>
          <a:bodyPr wrap="square">
            <a:spAutoFit/>
          </a:bodyPr>
          <a:lstStyle/>
          <a:p>
            <a:endParaRPr lang="en-US" sz="1400" dirty="0">
              <a:latin typeface="Times New Roman" panose="02020603050405020304" pitchFamily="18" charset="0"/>
              <a:cs typeface="Times New Roman" panose="02020603050405020304" pitchFamily="18" charset="0"/>
            </a:endParaRPr>
          </a:p>
        </p:txBody>
      </p:sp>
      <p:pic>
        <p:nvPicPr>
          <p:cNvPr id="2" name="Picture 1" descr="A computer screen with people in it&#10;&#10;Description automatically generated">
            <a:extLst>
              <a:ext uri="{FF2B5EF4-FFF2-40B4-BE49-F238E27FC236}">
                <a16:creationId xmlns:a16="http://schemas.microsoft.com/office/drawing/2014/main" id="{60FC52C9-D444-5684-71DD-143E36AE2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27" y="2457965"/>
            <a:ext cx="3489412" cy="3489412"/>
          </a:xfrm>
          <a:prstGeom prst="rect">
            <a:avLst/>
          </a:prstGeom>
        </p:spPr>
      </p:pic>
    </p:spTree>
    <p:extLst>
      <p:ext uri="{BB962C8B-B14F-4D97-AF65-F5344CB8AC3E}">
        <p14:creationId xmlns:p14="http://schemas.microsoft.com/office/powerpoint/2010/main" val="3720249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2474</Words>
  <Application>Microsoft Office PowerPoint</Application>
  <PresentationFormat>Widescreen</PresentationFormat>
  <Paragraphs>151</Paragraphs>
  <Slides>15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 Narrow</vt:lpstr>
      <vt:lpstr>Arial</vt:lpstr>
      <vt:lpstr>Arial Narrow</vt:lpstr>
      <vt:lpstr>Calibri</vt:lpstr>
      <vt:lpstr>Calibri Light</vt:lpstr>
      <vt:lpstr>Montserrat</vt:lpstr>
      <vt:lpstr>Roboto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Iryna Vidanava</dc:creator>
  <cp:lastModifiedBy>Amanda Farah Cox</cp:lastModifiedBy>
  <cp:revision>25</cp:revision>
  <dcterms:created xsi:type="dcterms:W3CDTF">2023-12-03T10:58:19Z</dcterms:created>
  <dcterms:modified xsi:type="dcterms:W3CDTF">2025-10-08T07:48:11Z</dcterms:modified>
</cp:coreProperties>
</file>